
<file path=[Content_Types].xml><?xml version="1.0" encoding="utf-8"?>
<Types xmlns="http://schemas.openxmlformats.org/package/2006/content-types">
  <Override PartName="/ppt/diagrams/layout2.xml" ContentType="application/vnd.openxmlformats-officedocument.drawingml.diagramLayout+xml"/>
  <Default Extension="rels" ContentType="application/vnd.openxmlformats-package.relationships+xml"/>
  <Override PartName="/ppt/slides/slide14.xml" ContentType="application/vnd.openxmlformats-officedocument.presentationml.slide+xml"/>
  <Override PartName="/ppt/slideMasters/slideMaster2.xml" ContentType="application/vnd.openxmlformats-officedocument.presentationml.slideMaster+xml"/>
  <Override PartName="/ppt/diagrams/colors1.xml" ContentType="application/vnd.openxmlformats-officedocument.drawingml.diagramColors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Layouts/slideLayout16.xml" ContentType="application/vnd.openxmlformats-officedocument.presentationml.slideLayout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diagrams/quickStyle4.xml" ContentType="application/vnd.openxmlformats-officedocument.drawingml.diagramStyle+xml"/>
  <Override PartName="/ppt/slideLayouts/slideLayout15.xml" ContentType="application/vnd.openxmlformats-officedocument.presentationml.slideLayout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diagrams/data3.xml" ContentType="application/vnd.openxmlformats-officedocument.drawingml.diagramData+xml"/>
  <Override PartName="/ppt/slides/slide12.xml" ContentType="application/vnd.openxmlformats-officedocument.presentationml.slide+xml"/>
  <Override PartName="/ppt/diagrams/quickStyle3.xml" ContentType="application/vnd.openxmlformats-officedocument.drawingml.diagramStyl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diagrams/data2.xml" ContentType="application/vnd.openxmlformats-officedocument.drawingml.diagramData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diagrams/quickStyle2.xml" ContentType="application/vnd.openxmlformats-officedocument.drawingml.diagramStyl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diagrams/drawing4.xml" ContentType="application/vnd.ms-office.drawingml.diagramDrawing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diagrams/data1.xml" ContentType="application/vnd.openxmlformats-officedocument.drawingml.diagramData+xml"/>
  <Override PartName="/ppt/slides/slide10.xml" ContentType="application/vnd.openxmlformats-officedocument.presentationml.slide+xml"/>
  <Default Extension="wmf" ContentType="image/x-wmf"/>
  <Override PartName="/ppt/diagrams/colors4.xml" ContentType="application/vnd.openxmlformats-officedocument.drawingml.diagramColors+xml"/>
  <Override PartName="/docProps/app.xml" ContentType="application/vnd.openxmlformats-officedocument.extended-properties+xml"/>
  <Override PartName="/ppt/diagrams/quickStyle1.xml" ContentType="application/vnd.openxmlformats-officedocument.drawingml.diagramStyl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diagrams/drawing3.xml" ContentType="application/vnd.ms-office.drawingml.diagramDrawing+xml"/>
  <Override PartName="/ppt/slideLayouts/slideLayout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diagrams/colors3.xml" ContentType="application/vnd.openxmlformats-officedocument.drawingml.diagramColor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diagrams/drawing2.xml" ContentType="application/vnd.ms-office.drawingml.diagramDrawing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32.xml" ContentType="application/vnd.openxmlformats-officedocument.presentationml.slide+xml"/>
  <Override PartName="/ppt/diagrams/layout3.xml" ContentType="application/vnd.openxmlformats-officedocument.drawingml.diagramLayout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diagrams/colors2.xml" ContentType="application/vnd.openxmlformats-officedocument.drawingml.diagramColors+xml"/>
  <Override PartName="/ppt/notesSlides/notesSlide2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s/slide6.xml" ContentType="application/vnd.openxmlformats-officedocument.presentationml.slide+xml"/>
  <Override PartName="/ppt/diagrams/drawing1.xml" ContentType="application/vnd.ms-office.drawingml.diagramDrawing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  <p:sldMasterId id="2147483672" r:id="rId2"/>
  </p:sldMasterIdLst>
  <p:notesMasterIdLst>
    <p:notesMasterId r:id="rId39"/>
  </p:notesMasterIdLst>
  <p:sldIdLst>
    <p:sldId id="257" r:id="rId3"/>
    <p:sldId id="258" r:id="rId4"/>
    <p:sldId id="297" r:id="rId5"/>
    <p:sldId id="259" r:id="rId6"/>
    <p:sldId id="298" r:id="rId7"/>
    <p:sldId id="299" r:id="rId8"/>
    <p:sldId id="300" r:id="rId9"/>
    <p:sldId id="301" r:id="rId10"/>
    <p:sldId id="303" r:id="rId11"/>
    <p:sldId id="302" r:id="rId12"/>
    <p:sldId id="304" r:id="rId13"/>
    <p:sldId id="305" r:id="rId14"/>
    <p:sldId id="306" r:id="rId15"/>
    <p:sldId id="307" r:id="rId16"/>
    <p:sldId id="260" r:id="rId17"/>
    <p:sldId id="261" r:id="rId18"/>
    <p:sldId id="308" r:id="rId19"/>
    <p:sldId id="309" r:id="rId20"/>
    <p:sldId id="314" r:id="rId21"/>
    <p:sldId id="310" r:id="rId22"/>
    <p:sldId id="311" r:id="rId23"/>
    <p:sldId id="262" r:id="rId24"/>
    <p:sldId id="312" r:id="rId25"/>
    <p:sldId id="313" r:id="rId26"/>
    <p:sldId id="270" r:id="rId27"/>
    <p:sldId id="315" r:id="rId28"/>
    <p:sldId id="316" r:id="rId29"/>
    <p:sldId id="267" r:id="rId30"/>
    <p:sldId id="268" r:id="rId31"/>
    <p:sldId id="286" r:id="rId32"/>
    <p:sldId id="284" r:id="rId33"/>
    <p:sldId id="285" r:id="rId34"/>
    <p:sldId id="317" r:id="rId35"/>
    <p:sldId id="276" r:id="rId36"/>
    <p:sldId id="296" r:id="rId37"/>
    <p:sldId id="295" r:id="rId38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napVertSplitter="1"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96" y="-4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9CAC06-1986-9549-BF52-3170617EC3F4}" type="doc">
      <dgm:prSet loTypeId="urn:microsoft.com/office/officeart/2005/8/layout/chevron1" loCatId="process" qsTypeId="urn:microsoft.com/office/officeart/2005/8/quickstyle/simple4" qsCatId="simple" csTypeId="urn:microsoft.com/office/officeart/2005/8/colors/accent1_2" csCatId="accent1" phldr="1"/>
      <dgm:spPr/>
    </dgm:pt>
    <dgm:pt modelId="{42AEF2A1-F9EF-7945-83BA-6CB57E296878}">
      <dgm:prSet phldrT="[Tekst]"/>
      <dgm:spPr/>
      <dgm:t>
        <a:bodyPr/>
        <a:lstStyle/>
        <a:p>
          <a:r>
            <a:rPr lang="nl-NL" dirty="0" smtClean="0"/>
            <a:t>Aanmeldmodule</a:t>
          </a:r>
          <a:endParaRPr lang="nl-NL" dirty="0"/>
        </a:p>
      </dgm:t>
    </dgm:pt>
    <dgm:pt modelId="{02B97393-202C-6641-9DED-3FD5A3B50946}" type="parTrans" cxnId="{A27274C9-1BDE-5E48-873A-B695446C6C00}">
      <dgm:prSet/>
      <dgm:spPr/>
      <dgm:t>
        <a:bodyPr/>
        <a:lstStyle/>
        <a:p>
          <a:endParaRPr lang="nl-NL"/>
        </a:p>
      </dgm:t>
    </dgm:pt>
    <dgm:pt modelId="{DC392F3A-D807-984D-8955-3E55B6A0E77A}" type="sibTrans" cxnId="{A27274C9-1BDE-5E48-873A-B695446C6C00}">
      <dgm:prSet/>
      <dgm:spPr/>
      <dgm:t>
        <a:bodyPr/>
        <a:lstStyle/>
        <a:p>
          <a:endParaRPr lang="nl-NL"/>
        </a:p>
      </dgm:t>
    </dgm:pt>
    <dgm:pt modelId="{7BF65FDF-8F40-A746-840D-A74C62E52B16}">
      <dgm:prSet phldrT="[Tekst]"/>
      <dgm:spPr/>
      <dgm:t>
        <a:bodyPr/>
        <a:lstStyle/>
        <a:p>
          <a:r>
            <a:rPr lang="nl-NL" dirty="0" smtClean="0"/>
            <a:t>Vragenlijsten</a:t>
          </a:r>
          <a:endParaRPr lang="nl-NL" dirty="0"/>
        </a:p>
      </dgm:t>
    </dgm:pt>
    <dgm:pt modelId="{EF58BBCF-1725-6940-8A65-338A0D9E2C16}" type="parTrans" cxnId="{63FDB06A-1A34-EE4C-B514-8E7D3D8137B4}">
      <dgm:prSet/>
      <dgm:spPr/>
      <dgm:t>
        <a:bodyPr/>
        <a:lstStyle/>
        <a:p>
          <a:endParaRPr lang="nl-NL"/>
        </a:p>
      </dgm:t>
    </dgm:pt>
    <dgm:pt modelId="{002264C2-A524-2243-815B-13F1E13F28B1}" type="sibTrans" cxnId="{63FDB06A-1A34-EE4C-B514-8E7D3D8137B4}">
      <dgm:prSet/>
      <dgm:spPr/>
      <dgm:t>
        <a:bodyPr/>
        <a:lstStyle/>
        <a:p>
          <a:endParaRPr lang="nl-NL"/>
        </a:p>
      </dgm:t>
    </dgm:pt>
    <dgm:pt modelId="{21AE6573-A8D1-604B-8C67-69BF3B8F53CA}">
      <dgm:prSet phldrT="[Tekst]"/>
      <dgm:spPr/>
      <dgm:t>
        <a:bodyPr/>
        <a:lstStyle/>
        <a:p>
          <a:r>
            <a:rPr lang="nl-NL" dirty="0" smtClean="0"/>
            <a:t>Eén dagdeel</a:t>
          </a:r>
          <a:endParaRPr lang="nl-NL" dirty="0"/>
        </a:p>
      </dgm:t>
    </dgm:pt>
    <dgm:pt modelId="{63AF925B-45E4-B549-B945-E295ED64C2E8}" type="parTrans" cxnId="{B4C20494-15F4-9D4C-8394-38BCD560556F}">
      <dgm:prSet/>
      <dgm:spPr/>
      <dgm:t>
        <a:bodyPr/>
        <a:lstStyle/>
        <a:p>
          <a:endParaRPr lang="nl-NL"/>
        </a:p>
      </dgm:t>
    </dgm:pt>
    <dgm:pt modelId="{099A3632-8BF1-334B-B1E3-602EE1280906}" type="sibTrans" cxnId="{B4C20494-15F4-9D4C-8394-38BCD560556F}">
      <dgm:prSet/>
      <dgm:spPr/>
      <dgm:t>
        <a:bodyPr/>
        <a:lstStyle/>
        <a:p>
          <a:endParaRPr lang="nl-NL"/>
        </a:p>
      </dgm:t>
    </dgm:pt>
    <dgm:pt modelId="{6F52EC38-8283-444B-A5DC-3D9CAAAA489F}" type="pres">
      <dgm:prSet presAssocID="{089CAC06-1986-9549-BF52-3170617EC3F4}" presName="Name0" presStyleCnt="0">
        <dgm:presLayoutVars>
          <dgm:dir/>
          <dgm:animLvl val="lvl"/>
          <dgm:resizeHandles val="exact"/>
        </dgm:presLayoutVars>
      </dgm:prSet>
      <dgm:spPr/>
    </dgm:pt>
    <dgm:pt modelId="{2E18940B-D71B-0D4D-9251-7EE35B3AD33A}" type="pres">
      <dgm:prSet presAssocID="{42AEF2A1-F9EF-7945-83BA-6CB57E29687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46A4201-5EEB-F84C-A0C9-DF331446FF80}" type="pres">
      <dgm:prSet presAssocID="{DC392F3A-D807-984D-8955-3E55B6A0E77A}" presName="parTxOnlySpace" presStyleCnt="0"/>
      <dgm:spPr/>
    </dgm:pt>
    <dgm:pt modelId="{AE161E2C-EDF9-4F4F-A080-745C30F97408}" type="pres">
      <dgm:prSet presAssocID="{7BF65FDF-8F40-A746-840D-A74C62E52B1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A605776-B2D6-CD4B-8469-1C9AF716CC6E}" type="pres">
      <dgm:prSet presAssocID="{002264C2-A524-2243-815B-13F1E13F28B1}" presName="parTxOnlySpace" presStyleCnt="0"/>
      <dgm:spPr/>
    </dgm:pt>
    <dgm:pt modelId="{7B14BED7-0FEE-D14D-8495-5FAE5BCF1919}" type="pres">
      <dgm:prSet presAssocID="{21AE6573-A8D1-604B-8C67-69BF3B8F53C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1D543F42-27E7-3143-8DA1-5E468C1A003A}" type="presOf" srcId="{7BF65FDF-8F40-A746-840D-A74C62E52B16}" destId="{AE161E2C-EDF9-4F4F-A080-745C30F97408}" srcOrd="0" destOrd="0" presId="urn:microsoft.com/office/officeart/2005/8/layout/chevron1"/>
    <dgm:cxn modelId="{B4C20494-15F4-9D4C-8394-38BCD560556F}" srcId="{089CAC06-1986-9549-BF52-3170617EC3F4}" destId="{21AE6573-A8D1-604B-8C67-69BF3B8F53CA}" srcOrd="2" destOrd="0" parTransId="{63AF925B-45E4-B549-B945-E295ED64C2E8}" sibTransId="{099A3632-8BF1-334B-B1E3-602EE1280906}"/>
    <dgm:cxn modelId="{8BF814B3-4B48-714F-BA03-2035345C08F2}" type="presOf" srcId="{089CAC06-1986-9549-BF52-3170617EC3F4}" destId="{6F52EC38-8283-444B-A5DC-3D9CAAAA489F}" srcOrd="0" destOrd="0" presId="urn:microsoft.com/office/officeart/2005/8/layout/chevron1"/>
    <dgm:cxn modelId="{A27274C9-1BDE-5E48-873A-B695446C6C00}" srcId="{089CAC06-1986-9549-BF52-3170617EC3F4}" destId="{42AEF2A1-F9EF-7945-83BA-6CB57E296878}" srcOrd="0" destOrd="0" parTransId="{02B97393-202C-6641-9DED-3FD5A3B50946}" sibTransId="{DC392F3A-D807-984D-8955-3E55B6A0E77A}"/>
    <dgm:cxn modelId="{7683F2BF-4907-764E-93DD-6A5C43E3D296}" type="presOf" srcId="{21AE6573-A8D1-604B-8C67-69BF3B8F53CA}" destId="{7B14BED7-0FEE-D14D-8495-5FAE5BCF1919}" srcOrd="0" destOrd="0" presId="urn:microsoft.com/office/officeart/2005/8/layout/chevron1"/>
    <dgm:cxn modelId="{69D86FC3-042C-0042-B15B-5B2D787196B3}" type="presOf" srcId="{42AEF2A1-F9EF-7945-83BA-6CB57E296878}" destId="{2E18940B-D71B-0D4D-9251-7EE35B3AD33A}" srcOrd="0" destOrd="0" presId="urn:microsoft.com/office/officeart/2005/8/layout/chevron1"/>
    <dgm:cxn modelId="{63FDB06A-1A34-EE4C-B514-8E7D3D8137B4}" srcId="{089CAC06-1986-9549-BF52-3170617EC3F4}" destId="{7BF65FDF-8F40-A746-840D-A74C62E52B16}" srcOrd="1" destOrd="0" parTransId="{EF58BBCF-1725-6940-8A65-338A0D9E2C16}" sibTransId="{002264C2-A524-2243-815B-13F1E13F28B1}"/>
    <dgm:cxn modelId="{784E4535-45A4-D547-8518-6B6D5D1CBB9F}" type="presParOf" srcId="{6F52EC38-8283-444B-A5DC-3D9CAAAA489F}" destId="{2E18940B-D71B-0D4D-9251-7EE35B3AD33A}" srcOrd="0" destOrd="0" presId="urn:microsoft.com/office/officeart/2005/8/layout/chevron1"/>
    <dgm:cxn modelId="{4FAF731E-F98D-354F-ADE9-3D43C36D9C8B}" type="presParOf" srcId="{6F52EC38-8283-444B-A5DC-3D9CAAAA489F}" destId="{146A4201-5EEB-F84C-A0C9-DF331446FF80}" srcOrd="1" destOrd="0" presId="urn:microsoft.com/office/officeart/2005/8/layout/chevron1"/>
    <dgm:cxn modelId="{1FC3B312-1EED-004C-9D8B-BD4A123DCD11}" type="presParOf" srcId="{6F52EC38-8283-444B-A5DC-3D9CAAAA489F}" destId="{AE161E2C-EDF9-4F4F-A080-745C30F97408}" srcOrd="2" destOrd="0" presId="urn:microsoft.com/office/officeart/2005/8/layout/chevron1"/>
    <dgm:cxn modelId="{FFC92362-7099-4242-99B1-4FA69E9FFA69}" type="presParOf" srcId="{6F52EC38-8283-444B-A5DC-3D9CAAAA489F}" destId="{5A605776-B2D6-CD4B-8469-1C9AF716CC6E}" srcOrd="3" destOrd="0" presId="urn:microsoft.com/office/officeart/2005/8/layout/chevron1"/>
    <dgm:cxn modelId="{BCF504B7-A2FE-2247-8FAD-049F27C3C70A}" type="presParOf" srcId="{6F52EC38-8283-444B-A5DC-3D9CAAAA489F}" destId="{7B14BED7-0FEE-D14D-8495-5FAE5BCF1919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9CAC06-1986-9549-BF52-3170617EC3F4}" type="doc">
      <dgm:prSet loTypeId="urn:microsoft.com/office/officeart/2005/8/layout/chevron1" loCatId="process" qsTypeId="urn:microsoft.com/office/officeart/2005/8/quickstyle/simple4" qsCatId="simple" csTypeId="urn:microsoft.com/office/officeart/2005/8/colors/accent1_2" csCatId="accent1" phldr="1"/>
      <dgm:spPr/>
    </dgm:pt>
    <dgm:pt modelId="{42AEF2A1-F9EF-7945-83BA-6CB57E296878}">
      <dgm:prSet phldrT="[Tekst]"/>
      <dgm:spPr/>
      <dgm:t>
        <a:bodyPr/>
        <a:lstStyle/>
        <a:p>
          <a:r>
            <a:rPr lang="nl-NL" dirty="0" smtClean="0"/>
            <a:t>Teambespreking</a:t>
          </a:r>
          <a:endParaRPr lang="nl-NL" dirty="0"/>
        </a:p>
      </dgm:t>
    </dgm:pt>
    <dgm:pt modelId="{02B97393-202C-6641-9DED-3FD5A3B50946}" type="parTrans" cxnId="{A27274C9-1BDE-5E48-873A-B695446C6C00}">
      <dgm:prSet/>
      <dgm:spPr/>
      <dgm:t>
        <a:bodyPr/>
        <a:lstStyle/>
        <a:p>
          <a:endParaRPr lang="nl-NL"/>
        </a:p>
      </dgm:t>
    </dgm:pt>
    <dgm:pt modelId="{DC392F3A-D807-984D-8955-3E55B6A0E77A}" type="sibTrans" cxnId="{A27274C9-1BDE-5E48-873A-B695446C6C00}">
      <dgm:prSet/>
      <dgm:spPr/>
      <dgm:t>
        <a:bodyPr/>
        <a:lstStyle/>
        <a:p>
          <a:endParaRPr lang="nl-NL"/>
        </a:p>
      </dgm:t>
    </dgm:pt>
    <dgm:pt modelId="{7BF65FDF-8F40-A746-840D-A74C62E52B16}">
      <dgm:prSet phldrT="[Tekst]"/>
      <dgm:spPr/>
      <dgm:t>
        <a:bodyPr/>
        <a:lstStyle/>
        <a:p>
          <a:r>
            <a:rPr lang="nl-NL" dirty="0" smtClean="0"/>
            <a:t>Uitslag en plan</a:t>
          </a:r>
          <a:endParaRPr lang="nl-NL" dirty="0"/>
        </a:p>
      </dgm:t>
    </dgm:pt>
    <dgm:pt modelId="{EF58BBCF-1725-6940-8A65-338A0D9E2C16}" type="parTrans" cxnId="{63FDB06A-1A34-EE4C-B514-8E7D3D8137B4}">
      <dgm:prSet/>
      <dgm:spPr/>
      <dgm:t>
        <a:bodyPr/>
        <a:lstStyle/>
        <a:p>
          <a:endParaRPr lang="nl-NL"/>
        </a:p>
      </dgm:t>
    </dgm:pt>
    <dgm:pt modelId="{002264C2-A524-2243-815B-13F1E13F28B1}" type="sibTrans" cxnId="{63FDB06A-1A34-EE4C-B514-8E7D3D8137B4}">
      <dgm:prSet/>
      <dgm:spPr/>
      <dgm:t>
        <a:bodyPr/>
        <a:lstStyle/>
        <a:p>
          <a:endParaRPr lang="nl-NL"/>
        </a:p>
      </dgm:t>
    </dgm:pt>
    <dgm:pt modelId="{21AE6573-A8D1-604B-8C67-69BF3B8F53CA}">
      <dgm:prSet phldrT="[Tekst]"/>
      <dgm:spPr/>
      <dgm:t>
        <a:bodyPr/>
        <a:lstStyle/>
        <a:p>
          <a:r>
            <a:rPr lang="nl-NL" dirty="0" smtClean="0"/>
            <a:t>Follow-up</a:t>
          </a:r>
          <a:endParaRPr lang="nl-NL" dirty="0"/>
        </a:p>
      </dgm:t>
    </dgm:pt>
    <dgm:pt modelId="{63AF925B-45E4-B549-B945-E295ED64C2E8}" type="parTrans" cxnId="{B4C20494-15F4-9D4C-8394-38BCD560556F}">
      <dgm:prSet/>
      <dgm:spPr/>
      <dgm:t>
        <a:bodyPr/>
        <a:lstStyle/>
        <a:p>
          <a:endParaRPr lang="nl-NL"/>
        </a:p>
      </dgm:t>
    </dgm:pt>
    <dgm:pt modelId="{099A3632-8BF1-334B-B1E3-602EE1280906}" type="sibTrans" cxnId="{B4C20494-15F4-9D4C-8394-38BCD560556F}">
      <dgm:prSet/>
      <dgm:spPr/>
      <dgm:t>
        <a:bodyPr/>
        <a:lstStyle/>
        <a:p>
          <a:endParaRPr lang="nl-NL"/>
        </a:p>
      </dgm:t>
    </dgm:pt>
    <dgm:pt modelId="{6F52EC38-8283-444B-A5DC-3D9CAAAA489F}" type="pres">
      <dgm:prSet presAssocID="{089CAC06-1986-9549-BF52-3170617EC3F4}" presName="Name0" presStyleCnt="0">
        <dgm:presLayoutVars>
          <dgm:dir/>
          <dgm:animLvl val="lvl"/>
          <dgm:resizeHandles val="exact"/>
        </dgm:presLayoutVars>
      </dgm:prSet>
      <dgm:spPr/>
    </dgm:pt>
    <dgm:pt modelId="{2E18940B-D71B-0D4D-9251-7EE35B3AD33A}" type="pres">
      <dgm:prSet presAssocID="{42AEF2A1-F9EF-7945-83BA-6CB57E29687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46A4201-5EEB-F84C-A0C9-DF331446FF80}" type="pres">
      <dgm:prSet presAssocID="{DC392F3A-D807-984D-8955-3E55B6A0E77A}" presName="parTxOnlySpace" presStyleCnt="0"/>
      <dgm:spPr/>
    </dgm:pt>
    <dgm:pt modelId="{AE161E2C-EDF9-4F4F-A080-745C30F97408}" type="pres">
      <dgm:prSet presAssocID="{7BF65FDF-8F40-A746-840D-A74C62E52B1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A605776-B2D6-CD4B-8469-1C9AF716CC6E}" type="pres">
      <dgm:prSet presAssocID="{002264C2-A524-2243-815B-13F1E13F28B1}" presName="parTxOnlySpace" presStyleCnt="0"/>
      <dgm:spPr/>
    </dgm:pt>
    <dgm:pt modelId="{7B14BED7-0FEE-D14D-8495-5FAE5BCF1919}" type="pres">
      <dgm:prSet presAssocID="{21AE6573-A8D1-604B-8C67-69BF3B8F53C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B4C20494-15F4-9D4C-8394-38BCD560556F}" srcId="{089CAC06-1986-9549-BF52-3170617EC3F4}" destId="{21AE6573-A8D1-604B-8C67-69BF3B8F53CA}" srcOrd="2" destOrd="0" parTransId="{63AF925B-45E4-B549-B945-E295ED64C2E8}" sibTransId="{099A3632-8BF1-334B-B1E3-602EE1280906}"/>
    <dgm:cxn modelId="{1EAEA761-3033-484F-ADC0-8647C89AC2D1}" type="presOf" srcId="{42AEF2A1-F9EF-7945-83BA-6CB57E296878}" destId="{2E18940B-D71B-0D4D-9251-7EE35B3AD33A}" srcOrd="0" destOrd="0" presId="urn:microsoft.com/office/officeart/2005/8/layout/chevron1"/>
    <dgm:cxn modelId="{EFB595F3-E1FE-9C4A-8F17-D80D83A0EE65}" type="presOf" srcId="{7BF65FDF-8F40-A746-840D-A74C62E52B16}" destId="{AE161E2C-EDF9-4F4F-A080-745C30F97408}" srcOrd="0" destOrd="0" presId="urn:microsoft.com/office/officeart/2005/8/layout/chevron1"/>
    <dgm:cxn modelId="{A27274C9-1BDE-5E48-873A-B695446C6C00}" srcId="{089CAC06-1986-9549-BF52-3170617EC3F4}" destId="{42AEF2A1-F9EF-7945-83BA-6CB57E296878}" srcOrd="0" destOrd="0" parTransId="{02B97393-202C-6641-9DED-3FD5A3B50946}" sibTransId="{DC392F3A-D807-984D-8955-3E55B6A0E77A}"/>
    <dgm:cxn modelId="{3907DE02-7AEC-BF44-B745-55512FFC4359}" type="presOf" srcId="{21AE6573-A8D1-604B-8C67-69BF3B8F53CA}" destId="{7B14BED7-0FEE-D14D-8495-5FAE5BCF1919}" srcOrd="0" destOrd="0" presId="urn:microsoft.com/office/officeart/2005/8/layout/chevron1"/>
    <dgm:cxn modelId="{DCF23120-F341-C242-B043-C35B669910F0}" type="presOf" srcId="{089CAC06-1986-9549-BF52-3170617EC3F4}" destId="{6F52EC38-8283-444B-A5DC-3D9CAAAA489F}" srcOrd="0" destOrd="0" presId="urn:microsoft.com/office/officeart/2005/8/layout/chevron1"/>
    <dgm:cxn modelId="{63FDB06A-1A34-EE4C-B514-8E7D3D8137B4}" srcId="{089CAC06-1986-9549-BF52-3170617EC3F4}" destId="{7BF65FDF-8F40-A746-840D-A74C62E52B16}" srcOrd="1" destOrd="0" parTransId="{EF58BBCF-1725-6940-8A65-338A0D9E2C16}" sibTransId="{002264C2-A524-2243-815B-13F1E13F28B1}"/>
    <dgm:cxn modelId="{6A13F18A-8E38-1C4D-8009-EACFCA017452}" type="presParOf" srcId="{6F52EC38-8283-444B-A5DC-3D9CAAAA489F}" destId="{2E18940B-D71B-0D4D-9251-7EE35B3AD33A}" srcOrd="0" destOrd="0" presId="urn:microsoft.com/office/officeart/2005/8/layout/chevron1"/>
    <dgm:cxn modelId="{0DE40950-A6EB-F24E-A55C-52578DC45D22}" type="presParOf" srcId="{6F52EC38-8283-444B-A5DC-3D9CAAAA489F}" destId="{146A4201-5EEB-F84C-A0C9-DF331446FF80}" srcOrd="1" destOrd="0" presId="urn:microsoft.com/office/officeart/2005/8/layout/chevron1"/>
    <dgm:cxn modelId="{159E748E-4753-EB4D-88FC-EAFFA8BDE31F}" type="presParOf" srcId="{6F52EC38-8283-444B-A5DC-3D9CAAAA489F}" destId="{AE161E2C-EDF9-4F4F-A080-745C30F97408}" srcOrd="2" destOrd="0" presId="urn:microsoft.com/office/officeart/2005/8/layout/chevron1"/>
    <dgm:cxn modelId="{F041F79F-A0F8-BB4C-8BE7-22BE444DA9BD}" type="presParOf" srcId="{6F52EC38-8283-444B-A5DC-3D9CAAAA489F}" destId="{5A605776-B2D6-CD4B-8469-1C9AF716CC6E}" srcOrd="3" destOrd="0" presId="urn:microsoft.com/office/officeart/2005/8/layout/chevron1"/>
    <dgm:cxn modelId="{185AF269-49B2-5140-9425-1D3ECBEDDD9F}" type="presParOf" srcId="{6F52EC38-8283-444B-A5DC-3D9CAAAA489F}" destId="{7B14BED7-0FEE-D14D-8495-5FAE5BCF1919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9CAC06-1986-9549-BF52-3170617EC3F4}" type="doc">
      <dgm:prSet loTypeId="urn:microsoft.com/office/officeart/2005/8/layout/chevron1" loCatId="process" qsTypeId="urn:microsoft.com/office/officeart/2005/8/quickstyle/simple4" qsCatId="simple" csTypeId="urn:microsoft.com/office/officeart/2005/8/colors/accent1_2" csCatId="accent1" phldr="1"/>
      <dgm:spPr/>
    </dgm:pt>
    <dgm:pt modelId="{42AEF2A1-F9EF-7945-83BA-6CB57E296878}">
      <dgm:prSet phldrT="[Tekst]"/>
      <dgm:spPr/>
      <dgm:t>
        <a:bodyPr/>
        <a:lstStyle/>
        <a:p>
          <a:r>
            <a:rPr lang="nl-NL" dirty="0" smtClean="0"/>
            <a:t>Toestemming</a:t>
          </a:r>
          <a:endParaRPr lang="nl-NL" dirty="0"/>
        </a:p>
      </dgm:t>
    </dgm:pt>
    <dgm:pt modelId="{02B97393-202C-6641-9DED-3FD5A3B50946}" type="parTrans" cxnId="{A27274C9-1BDE-5E48-873A-B695446C6C00}">
      <dgm:prSet/>
      <dgm:spPr/>
      <dgm:t>
        <a:bodyPr/>
        <a:lstStyle/>
        <a:p>
          <a:endParaRPr lang="nl-NL"/>
        </a:p>
      </dgm:t>
    </dgm:pt>
    <dgm:pt modelId="{DC392F3A-D807-984D-8955-3E55B6A0E77A}" type="sibTrans" cxnId="{A27274C9-1BDE-5E48-873A-B695446C6C00}">
      <dgm:prSet/>
      <dgm:spPr/>
      <dgm:t>
        <a:bodyPr/>
        <a:lstStyle/>
        <a:p>
          <a:endParaRPr lang="nl-NL"/>
        </a:p>
      </dgm:t>
    </dgm:pt>
    <dgm:pt modelId="{7BF65FDF-8F40-A746-840D-A74C62E52B16}">
      <dgm:prSet phldrT="[Tekst]"/>
      <dgm:spPr/>
      <dgm:t>
        <a:bodyPr/>
        <a:lstStyle/>
        <a:p>
          <a:r>
            <a:rPr lang="nl-NL" dirty="0" smtClean="0"/>
            <a:t>Gegevens </a:t>
          </a:r>
          <a:endParaRPr lang="nl-NL" dirty="0"/>
        </a:p>
      </dgm:t>
    </dgm:pt>
    <dgm:pt modelId="{EF58BBCF-1725-6940-8A65-338A0D9E2C16}" type="parTrans" cxnId="{63FDB06A-1A34-EE4C-B514-8E7D3D8137B4}">
      <dgm:prSet/>
      <dgm:spPr/>
      <dgm:t>
        <a:bodyPr/>
        <a:lstStyle/>
        <a:p>
          <a:endParaRPr lang="nl-NL"/>
        </a:p>
      </dgm:t>
    </dgm:pt>
    <dgm:pt modelId="{002264C2-A524-2243-815B-13F1E13F28B1}" type="sibTrans" cxnId="{63FDB06A-1A34-EE4C-B514-8E7D3D8137B4}">
      <dgm:prSet/>
      <dgm:spPr/>
      <dgm:t>
        <a:bodyPr/>
        <a:lstStyle/>
        <a:p>
          <a:endParaRPr lang="nl-NL"/>
        </a:p>
      </dgm:t>
    </dgm:pt>
    <dgm:pt modelId="{21AE6573-A8D1-604B-8C67-69BF3B8F53CA}">
      <dgm:prSet phldrT="[Tekst]"/>
      <dgm:spPr/>
      <dgm:t>
        <a:bodyPr/>
        <a:lstStyle/>
        <a:p>
          <a:r>
            <a:rPr lang="nl-NL" dirty="0" smtClean="0"/>
            <a:t>Digitaal </a:t>
          </a:r>
          <a:endParaRPr lang="nl-NL" dirty="0"/>
        </a:p>
      </dgm:t>
    </dgm:pt>
    <dgm:pt modelId="{63AF925B-45E4-B549-B945-E295ED64C2E8}" type="parTrans" cxnId="{B4C20494-15F4-9D4C-8394-38BCD560556F}">
      <dgm:prSet/>
      <dgm:spPr/>
      <dgm:t>
        <a:bodyPr/>
        <a:lstStyle/>
        <a:p>
          <a:endParaRPr lang="nl-NL"/>
        </a:p>
      </dgm:t>
    </dgm:pt>
    <dgm:pt modelId="{099A3632-8BF1-334B-B1E3-602EE1280906}" type="sibTrans" cxnId="{B4C20494-15F4-9D4C-8394-38BCD560556F}">
      <dgm:prSet/>
      <dgm:spPr/>
      <dgm:t>
        <a:bodyPr/>
        <a:lstStyle/>
        <a:p>
          <a:endParaRPr lang="nl-NL"/>
        </a:p>
      </dgm:t>
    </dgm:pt>
    <dgm:pt modelId="{6F52EC38-8283-444B-A5DC-3D9CAAAA489F}" type="pres">
      <dgm:prSet presAssocID="{089CAC06-1986-9549-BF52-3170617EC3F4}" presName="Name0" presStyleCnt="0">
        <dgm:presLayoutVars>
          <dgm:dir/>
          <dgm:animLvl val="lvl"/>
          <dgm:resizeHandles val="exact"/>
        </dgm:presLayoutVars>
      </dgm:prSet>
      <dgm:spPr/>
    </dgm:pt>
    <dgm:pt modelId="{2E18940B-D71B-0D4D-9251-7EE35B3AD33A}" type="pres">
      <dgm:prSet presAssocID="{42AEF2A1-F9EF-7945-83BA-6CB57E29687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46A4201-5EEB-F84C-A0C9-DF331446FF80}" type="pres">
      <dgm:prSet presAssocID="{DC392F3A-D807-984D-8955-3E55B6A0E77A}" presName="parTxOnlySpace" presStyleCnt="0"/>
      <dgm:spPr/>
    </dgm:pt>
    <dgm:pt modelId="{AE161E2C-EDF9-4F4F-A080-745C30F97408}" type="pres">
      <dgm:prSet presAssocID="{7BF65FDF-8F40-A746-840D-A74C62E52B1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A605776-B2D6-CD4B-8469-1C9AF716CC6E}" type="pres">
      <dgm:prSet presAssocID="{002264C2-A524-2243-815B-13F1E13F28B1}" presName="parTxOnlySpace" presStyleCnt="0"/>
      <dgm:spPr/>
    </dgm:pt>
    <dgm:pt modelId="{7B14BED7-0FEE-D14D-8495-5FAE5BCF1919}" type="pres">
      <dgm:prSet presAssocID="{21AE6573-A8D1-604B-8C67-69BF3B8F53C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F40C1C4D-873B-2F4B-AB7B-1C9336A2CAF7}" type="presOf" srcId="{089CAC06-1986-9549-BF52-3170617EC3F4}" destId="{6F52EC38-8283-444B-A5DC-3D9CAAAA489F}" srcOrd="0" destOrd="0" presId="urn:microsoft.com/office/officeart/2005/8/layout/chevron1"/>
    <dgm:cxn modelId="{B4C20494-15F4-9D4C-8394-38BCD560556F}" srcId="{089CAC06-1986-9549-BF52-3170617EC3F4}" destId="{21AE6573-A8D1-604B-8C67-69BF3B8F53CA}" srcOrd="2" destOrd="0" parTransId="{63AF925B-45E4-B549-B945-E295ED64C2E8}" sibTransId="{099A3632-8BF1-334B-B1E3-602EE1280906}"/>
    <dgm:cxn modelId="{2CB8003B-E0AF-9C41-9AA2-9C4592BD0ABC}" type="presOf" srcId="{21AE6573-A8D1-604B-8C67-69BF3B8F53CA}" destId="{7B14BED7-0FEE-D14D-8495-5FAE5BCF1919}" srcOrd="0" destOrd="0" presId="urn:microsoft.com/office/officeart/2005/8/layout/chevron1"/>
    <dgm:cxn modelId="{A27274C9-1BDE-5E48-873A-B695446C6C00}" srcId="{089CAC06-1986-9549-BF52-3170617EC3F4}" destId="{42AEF2A1-F9EF-7945-83BA-6CB57E296878}" srcOrd="0" destOrd="0" parTransId="{02B97393-202C-6641-9DED-3FD5A3B50946}" sibTransId="{DC392F3A-D807-984D-8955-3E55B6A0E77A}"/>
    <dgm:cxn modelId="{63FDB06A-1A34-EE4C-B514-8E7D3D8137B4}" srcId="{089CAC06-1986-9549-BF52-3170617EC3F4}" destId="{7BF65FDF-8F40-A746-840D-A74C62E52B16}" srcOrd="1" destOrd="0" parTransId="{EF58BBCF-1725-6940-8A65-338A0D9E2C16}" sibTransId="{002264C2-A524-2243-815B-13F1E13F28B1}"/>
    <dgm:cxn modelId="{B1AEC4C2-B68F-FC4F-B4A1-175274F2957D}" type="presOf" srcId="{7BF65FDF-8F40-A746-840D-A74C62E52B16}" destId="{AE161E2C-EDF9-4F4F-A080-745C30F97408}" srcOrd="0" destOrd="0" presId="urn:microsoft.com/office/officeart/2005/8/layout/chevron1"/>
    <dgm:cxn modelId="{8FED01D3-C820-DE4A-8F07-D5404152357D}" type="presOf" srcId="{42AEF2A1-F9EF-7945-83BA-6CB57E296878}" destId="{2E18940B-D71B-0D4D-9251-7EE35B3AD33A}" srcOrd="0" destOrd="0" presId="urn:microsoft.com/office/officeart/2005/8/layout/chevron1"/>
    <dgm:cxn modelId="{802876FD-48EA-AE41-9B4A-4B65D15EAECA}" type="presParOf" srcId="{6F52EC38-8283-444B-A5DC-3D9CAAAA489F}" destId="{2E18940B-D71B-0D4D-9251-7EE35B3AD33A}" srcOrd="0" destOrd="0" presId="urn:microsoft.com/office/officeart/2005/8/layout/chevron1"/>
    <dgm:cxn modelId="{935762C3-F657-4747-B2BD-685D5AF99AE3}" type="presParOf" srcId="{6F52EC38-8283-444B-A5DC-3D9CAAAA489F}" destId="{146A4201-5EEB-F84C-A0C9-DF331446FF80}" srcOrd="1" destOrd="0" presId="urn:microsoft.com/office/officeart/2005/8/layout/chevron1"/>
    <dgm:cxn modelId="{0B6767AF-067E-3A40-BDA1-FB99CF6F69EC}" type="presParOf" srcId="{6F52EC38-8283-444B-A5DC-3D9CAAAA489F}" destId="{AE161E2C-EDF9-4F4F-A080-745C30F97408}" srcOrd="2" destOrd="0" presId="urn:microsoft.com/office/officeart/2005/8/layout/chevron1"/>
    <dgm:cxn modelId="{054D7D8C-DF7A-5644-83BA-8FA98B920CF3}" type="presParOf" srcId="{6F52EC38-8283-444B-A5DC-3D9CAAAA489F}" destId="{5A605776-B2D6-CD4B-8469-1C9AF716CC6E}" srcOrd="3" destOrd="0" presId="urn:microsoft.com/office/officeart/2005/8/layout/chevron1"/>
    <dgm:cxn modelId="{F658065B-023C-8248-A91A-2E3CE48CCF7B}" type="presParOf" srcId="{6F52EC38-8283-444B-A5DC-3D9CAAAA489F}" destId="{7B14BED7-0FEE-D14D-8495-5FAE5BCF1919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9CAC06-1986-9549-BF52-3170617EC3F4}" type="doc">
      <dgm:prSet loTypeId="urn:microsoft.com/office/officeart/2005/8/layout/chevron1" loCatId="process" qsTypeId="urn:microsoft.com/office/officeart/2005/8/quickstyle/simple4" qsCatId="simple" csTypeId="urn:microsoft.com/office/officeart/2005/8/colors/accent1_2" csCatId="accent1" phldr="1"/>
      <dgm:spPr/>
    </dgm:pt>
    <dgm:pt modelId="{42AEF2A1-F9EF-7945-83BA-6CB57E296878}">
      <dgm:prSet phldrT="[Tekst]"/>
      <dgm:spPr/>
      <dgm:t>
        <a:bodyPr/>
        <a:lstStyle/>
        <a:p>
          <a:r>
            <a:rPr lang="nl-NL" dirty="0" smtClean="0"/>
            <a:t>Statistiek </a:t>
          </a:r>
          <a:endParaRPr lang="nl-NL" dirty="0"/>
        </a:p>
      </dgm:t>
    </dgm:pt>
    <dgm:pt modelId="{02B97393-202C-6641-9DED-3FD5A3B50946}" type="parTrans" cxnId="{A27274C9-1BDE-5E48-873A-B695446C6C00}">
      <dgm:prSet/>
      <dgm:spPr/>
      <dgm:t>
        <a:bodyPr/>
        <a:lstStyle/>
        <a:p>
          <a:endParaRPr lang="nl-NL"/>
        </a:p>
      </dgm:t>
    </dgm:pt>
    <dgm:pt modelId="{DC392F3A-D807-984D-8955-3E55B6A0E77A}" type="sibTrans" cxnId="{A27274C9-1BDE-5E48-873A-B695446C6C00}">
      <dgm:prSet/>
      <dgm:spPr/>
      <dgm:t>
        <a:bodyPr/>
        <a:lstStyle/>
        <a:p>
          <a:endParaRPr lang="nl-NL"/>
        </a:p>
      </dgm:t>
    </dgm:pt>
    <dgm:pt modelId="{21AE6573-A8D1-604B-8C67-69BF3B8F53CA}">
      <dgm:prSet phldrT="[Tekst]"/>
      <dgm:spPr/>
      <dgm:t>
        <a:bodyPr/>
        <a:lstStyle/>
        <a:p>
          <a:r>
            <a:rPr lang="nl-NL" dirty="0" smtClean="0"/>
            <a:t>Richtlijnen</a:t>
          </a:r>
          <a:endParaRPr lang="nl-NL" dirty="0"/>
        </a:p>
      </dgm:t>
    </dgm:pt>
    <dgm:pt modelId="{63AF925B-45E4-B549-B945-E295ED64C2E8}" type="parTrans" cxnId="{B4C20494-15F4-9D4C-8394-38BCD560556F}">
      <dgm:prSet/>
      <dgm:spPr/>
      <dgm:t>
        <a:bodyPr/>
        <a:lstStyle/>
        <a:p>
          <a:endParaRPr lang="nl-NL"/>
        </a:p>
      </dgm:t>
    </dgm:pt>
    <dgm:pt modelId="{099A3632-8BF1-334B-B1E3-602EE1280906}" type="sibTrans" cxnId="{B4C20494-15F4-9D4C-8394-38BCD560556F}">
      <dgm:prSet/>
      <dgm:spPr/>
      <dgm:t>
        <a:bodyPr/>
        <a:lstStyle/>
        <a:p>
          <a:endParaRPr lang="nl-NL"/>
        </a:p>
      </dgm:t>
    </dgm:pt>
    <dgm:pt modelId="{7BF65FDF-8F40-A746-840D-A74C62E52B16}">
      <dgm:prSet phldrT="[Tekst]"/>
      <dgm:spPr/>
      <dgm:t>
        <a:bodyPr/>
        <a:lstStyle/>
        <a:p>
          <a:r>
            <a:rPr lang="nl-NL" dirty="0" smtClean="0"/>
            <a:t>Vakliteratuur </a:t>
          </a:r>
          <a:endParaRPr lang="nl-NL" dirty="0"/>
        </a:p>
      </dgm:t>
    </dgm:pt>
    <dgm:pt modelId="{002264C2-A524-2243-815B-13F1E13F28B1}" type="sibTrans" cxnId="{63FDB06A-1A34-EE4C-B514-8E7D3D8137B4}">
      <dgm:prSet/>
      <dgm:spPr/>
      <dgm:t>
        <a:bodyPr/>
        <a:lstStyle/>
        <a:p>
          <a:endParaRPr lang="nl-NL"/>
        </a:p>
      </dgm:t>
    </dgm:pt>
    <dgm:pt modelId="{EF58BBCF-1725-6940-8A65-338A0D9E2C16}" type="parTrans" cxnId="{63FDB06A-1A34-EE4C-B514-8E7D3D8137B4}">
      <dgm:prSet/>
      <dgm:spPr/>
      <dgm:t>
        <a:bodyPr/>
        <a:lstStyle/>
        <a:p>
          <a:endParaRPr lang="nl-NL"/>
        </a:p>
      </dgm:t>
    </dgm:pt>
    <dgm:pt modelId="{6F52EC38-8283-444B-A5DC-3D9CAAAA489F}" type="pres">
      <dgm:prSet presAssocID="{089CAC06-1986-9549-BF52-3170617EC3F4}" presName="Name0" presStyleCnt="0">
        <dgm:presLayoutVars>
          <dgm:dir/>
          <dgm:animLvl val="lvl"/>
          <dgm:resizeHandles val="exact"/>
        </dgm:presLayoutVars>
      </dgm:prSet>
      <dgm:spPr/>
    </dgm:pt>
    <dgm:pt modelId="{2E18940B-D71B-0D4D-9251-7EE35B3AD33A}" type="pres">
      <dgm:prSet presAssocID="{42AEF2A1-F9EF-7945-83BA-6CB57E29687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46A4201-5EEB-F84C-A0C9-DF331446FF80}" type="pres">
      <dgm:prSet presAssocID="{DC392F3A-D807-984D-8955-3E55B6A0E77A}" presName="parTxOnlySpace" presStyleCnt="0"/>
      <dgm:spPr/>
    </dgm:pt>
    <dgm:pt modelId="{AE161E2C-EDF9-4F4F-A080-745C30F97408}" type="pres">
      <dgm:prSet presAssocID="{7BF65FDF-8F40-A746-840D-A74C62E52B1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A605776-B2D6-CD4B-8469-1C9AF716CC6E}" type="pres">
      <dgm:prSet presAssocID="{002264C2-A524-2243-815B-13F1E13F28B1}" presName="parTxOnlySpace" presStyleCnt="0"/>
      <dgm:spPr/>
    </dgm:pt>
    <dgm:pt modelId="{7B14BED7-0FEE-D14D-8495-5FAE5BCF1919}" type="pres">
      <dgm:prSet presAssocID="{21AE6573-A8D1-604B-8C67-69BF3B8F53C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22ABDC7E-EB8A-FE44-8FA2-86979457DB80}" type="presOf" srcId="{21AE6573-A8D1-604B-8C67-69BF3B8F53CA}" destId="{7B14BED7-0FEE-D14D-8495-5FAE5BCF1919}" srcOrd="0" destOrd="0" presId="urn:microsoft.com/office/officeart/2005/8/layout/chevron1"/>
    <dgm:cxn modelId="{B4C20494-15F4-9D4C-8394-38BCD560556F}" srcId="{089CAC06-1986-9549-BF52-3170617EC3F4}" destId="{21AE6573-A8D1-604B-8C67-69BF3B8F53CA}" srcOrd="2" destOrd="0" parTransId="{63AF925B-45E4-B549-B945-E295ED64C2E8}" sibTransId="{099A3632-8BF1-334B-B1E3-602EE1280906}"/>
    <dgm:cxn modelId="{6C26EC85-041F-F043-880B-AC65EA93C2AD}" type="presOf" srcId="{7BF65FDF-8F40-A746-840D-A74C62E52B16}" destId="{AE161E2C-EDF9-4F4F-A080-745C30F97408}" srcOrd="0" destOrd="0" presId="urn:microsoft.com/office/officeart/2005/8/layout/chevron1"/>
    <dgm:cxn modelId="{4C07F4F6-E86F-1445-812C-7E57208E8936}" type="presOf" srcId="{42AEF2A1-F9EF-7945-83BA-6CB57E296878}" destId="{2E18940B-D71B-0D4D-9251-7EE35B3AD33A}" srcOrd="0" destOrd="0" presId="urn:microsoft.com/office/officeart/2005/8/layout/chevron1"/>
    <dgm:cxn modelId="{A27274C9-1BDE-5E48-873A-B695446C6C00}" srcId="{089CAC06-1986-9549-BF52-3170617EC3F4}" destId="{42AEF2A1-F9EF-7945-83BA-6CB57E296878}" srcOrd="0" destOrd="0" parTransId="{02B97393-202C-6641-9DED-3FD5A3B50946}" sibTransId="{DC392F3A-D807-984D-8955-3E55B6A0E77A}"/>
    <dgm:cxn modelId="{51C4A92A-63CD-2841-9C25-E695A2629347}" type="presOf" srcId="{089CAC06-1986-9549-BF52-3170617EC3F4}" destId="{6F52EC38-8283-444B-A5DC-3D9CAAAA489F}" srcOrd="0" destOrd="0" presId="urn:microsoft.com/office/officeart/2005/8/layout/chevron1"/>
    <dgm:cxn modelId="{63FDB06A-1A34-EE4C-B514-8E7D3D8137B4}" srcId="{089CAC06-1986-9549-BF52-3170617EC3F4}" destId="{7BF65FDF-8F40-A746-840D-A74C62E52B16}" srcOrd="1" destOrd="0" parTransId="{EF58BBCF-1725-6940-8A65-338A0D9E2C16}" sibTransId="{002264C2-A524-2243-815B-13F1E13F28B1}"/>
    <dgm:cxn modelId="{2679D8AC-F448-B34B-8A75-733E1865318F}" type="presParOf" srcId="{6F52EC38-8283-444B-A5DC-3D9CAAAA489F}" destId="{2E18940B-D71B-0D4D-9251-7EE35B3AD33A}" srcOrd="0" destOrd="0" presId="urn:microsoft.com/office/officeart/2005/8/layout/chevron1"/>
    <dgm:cxn modelId="{45024252-EA36-C041-9150-B2BDE1CEFFFF}" type="presParOf" srcId="{6F52EC38-8283-444B-A5DC-3D9CAAAA489F}" destId="{146A4201-5EEB-F84C-A0C9-DF331446FF80}" srcOrd="1" destOrd="0" presId="urn:microsoft.com/office/officeart/2005/8/layout/chevron1"/>
    <dgm:cxn modelId="{94FD69B7-1EB7-E24E-AF34-54D74A8D9280}" type="presParOf" srcId="{6F52EC38-8283-444B-A5DC-3D9CAAAA489F}" destId="{AE161E2C-EDF9-4F4F-A080-745C30F97408}" srcOrd="2" destOrd="0" presId="urn:microsoft.com/office/officeart/2005/8/layout/chevron1"/>
    <dgm:cxn modelId="{8582A5FF-1C47-264D-97E7-539EA5DB45E1}" type="presParOf" srcId="{6F52EC38-8283-444B-A5DC-3D9CAAAA489F}" destId="{5A605776-B2D6-CD4B-8469-1C9AF716CC6E}" srcOrd="3" destOrd="0" presId="urn:microsoft.com/office/officeart/2005/8/layout/chevron1"/>
    <dgm:cxn modelId="{7B82273C-94B0-2A41-B48D-806D99581DD5}" type="presParOf" srcId="{6F52EC38-8283-444B-A5DC-3D9CAAAA489F}" destId="{7B14BED7-0FEE-D14D-8495-5FAE5BCF1919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18940B-D71B-0D4D-9251-7EE35B3AD33A}">
      <dsp:nvSpPr>
        <dsp:cNvPr id="0" name=""/>
        <dsp:cNvSpPr/>
      </dsp:nvSpPr>
      <dsp:spPr>
        <a:xfrm>
          <a:off x="2489" y="464126"/>
          <a:ext cx="3032614" cy="1213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000" kern="1200" dirty="0" smtClean="0"/>
            <a:t>Aanmeldmodule</a:t>
          </a:r>
          <a:endParaRPr lang="nl-NL" sz="2000" kern="1200" dirty="0"/>
        </a:p>
      </dsp:txBody>
      <dsp:txXfrm>
        <a:off x="2489" y="464126"/>
        <a:ext cx="3032614" cy="1213045"/>
      </dsp:txXfrm>
    </dsp:sp>
    <dsp:sp modelId="{AE161E2C-EDF9-4F4F-A080-745C30F97408}">
      <dsp:nvSpPr>
        <dsp:cNvPr id="0" name=""/>
        <dsp:cNvSpPr/>
      </dsp:nvSpPr>
      <dsp:spPr>
        <a:xfrm>
          <a:off x="2731842" y="464126"/>
          <a:ext cx="3032614" cy="1213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000" kern="1200" dirty="0" smtClean="0"/>
            <a:t>Vragenlijsten</a:t>
          </a:r>
          <a:endParaRPr lang="nl-NL" sz="2000" kern="1200" dirty="0"/>
        </a:p>
      </dsp:txBody>
      <dsp:txXfrm>
        <a:off x="2731842" y="464126"/>
        <a:ext cx="3032614" cy="1213045"/>
      </dsp:txXfrm>
    </dsp:sp>
    <dsp:sp modelId="{7B14BED7-0FEE-D14D-8495-5FAE5BCF1919}">
      <dsp:nvSpPr>
        <dsp:cNvPr id="0" name=""/>
        <dsp:cNvSpPr/>
      </dsp:nvSpPr>
      <dsp:spPr>
        <a:xfrm>
          <a:off x="5461195" y="464126"/>
          <a:ext cx="3032614" cy="1213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000" kern="1200" dirty="0" smtClean="0"/>
            <a:t>Eén dagdeel</a:t>
          </a:r>
          <a:endParaRPr lang="nl-NL" sz="2000" kern="1200" dirty="0"/>
        </a:p>
      </dsp:txBody>
      <dsp:txXfrm>
        <a:off x="5461195" y="464126"/>
        <a:ext cx="3032614" cy="121304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18940B-D71B-0D4D-9251-7EE35B3AD33A}">
      <dsp:nvSpPr>
        <dsp:cNvPr id="0" name=""/>
        <dsp:cNvSpPr/>
      </dsp:nvSpPr>
      <dsp:spPr>
        <a:xfrm>
          <a:off x="2489" y="464126"/>
          <a:ext cx="3032614" cy="1213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000" kern="1200" dirty="0" smtClean="0"/>
            <a:t>Teambespreking</a:t>
          </a:r>
          <a:endParaRPr lang="nl-NL" sz="2000" kern="1200" dirty="0"/>
        </a:p>
      </dsp:txBody>
      <dsp:txXfrm>
        <a:off x="2489" y="464126"/>
        <a:ext cx="3032614" cy="1213045"/>
      </dsp:txXfrm>
    </dsp:sp>
    <dsp:sp modelId="{AE161E2C-EDF9-4F4F-A080-745C30F97408}">
      <dsp:nvSpPr>
        <dsp:cNvPr id="0" name=""/>
        <dsp:cNvSpPr/>
      </dsp:nvSpPr>
      <dsp:spPr>
        <a:xfrm>
          <a:off x="2731842" y="464126"/>
          <a:ext cx="3032614" cy="1213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000" kern="1200" dirty="0" smtClean="0"/>
            <a:t>Uitslag en plan</a:t>
          </a:r>
          <a:endParaRPr lang="nl-NL" sz="2000" kern="1200" dirty="0"/>
        </a:p>
      </dsp:txBody>
      <dsp:txXfrm>
        <a:off x="2731842" y="464126"/>
        <a:ext cx="3032614" cy="1213045"/>
      </dsp:txXfrm>
    </dsp:sp>
    <dsp:sp modelId="{7B14BED7-0FEE-D14D-8495-5FAE5BCF1919}">
      <dsp:nvSpPr>
        <dsp:cNvPr id="0" name=""/>
        <dsp:cNvSpPr/>
      </dsp:nvSpPr>
      <dsp:spPr>
        <a:xfrm>
          <a:off x="5461195" y="464126"/>
          <a:ext cx="3032614" cy="1213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000" kern="1200" dirty="0" smtClean="0"/>
            <a:t>Follow-up</a:t>
          </a:r>
          <a:endParaRPr lang="nl-NL" sz="2000" kern="1200" dirty="0"/>
        </a:p>
      </dsp:txBody>
      <dsp:txXfrm>
        <a:off x="5461195" y="464126"/>
        <a:ext cx="3032614" cy="121304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18940B-D71B-0D4D-9251-7EE35B3AD33A}">
      <dsp:nvSpPr>
        <dsp:cNvPr id="0" name=""/>
        <dsp:cNvSpPr/>
      </dsp:nvSpPr>
      <dsp:spPr>
        <a:xfrm>
          <a:off x="2489" y="464126"/>
          <a:ext cx="3032614" cy="1213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400" kern="1200" dirty="0" smtClean="0"/>
            <a:t>Toestemming</a:t>
          </a:r>
          <a:endParaRPr lang="nl-NL" sz="2400" kern="1200" dirty="0"/>
        </a:p>
      </dsp:txBody>
      <dsp:txXfrm>
        <a:off x="2489" y="464126"/>
        <a:ext cx="3032614" cy="1213045"/>
      </dsp:txXfrm>
    </dsp:sp>
    <dsp:sp modelId="{AE161E2C-EDF9-4F4F-A080-745C30F97408}">
      <dsp:nvSpPr>
        <dsp:cNvPr id="0" name=""/>
        <dsp:cNvSpPr/>
      </dsp:nvSpPr>
      <dsp:spPr>
        <a:xfrm>
          <a:off x="2731842" y="464126"/>
          <a:ext cx="3032614" cy="1213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400" kern="1200" dirty="0" smtClean="0"/>
            <a:t>Gegevens </a:t>
          </a:r>
          <a:endParaRPr lang="nl-NL" sz="2400" kern="1200" dirty="0"/>
        </a:p>
      </dsp:txBody>
      <dsp:txXfrm>
        <a:off x="2731842" y="464126"/>
        <a:ext cx="3032614" cy="1213045"/>
      </dsp:txXfrm>
    </dsp:sp>
    <dsp:sp modelId="{7B14BED7-0FEE-D14D-8495-5FAE5BCF1919}">
      <dsp:nvSpPr>
        <dsp:cNvPr id="0" name=""/>
        <dsp:cNvSpPr/>
      </dsp:nvSpPr>
      <dsp:spPr>
        <a:xfrm>
          <a:off x="5461195" y="464126"/>
          <a:ext cx="3032614" cy="1213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400" kern="1200" dirty="0" smtClean="0"/>
            <a:t>Digitaal </a:t>
          </a:r>
          <a:endParaRPr lang="nl-NL" sz="2400" kern="1200" dirty="0"/>
        </a:p>
      </dsp:txBody>
      <dsp:txXfrm>
        <a:off x="5461195" y="464126"/>
        <a:ext cx="3032614" cy="121304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18940B-D71B-0D4D-9251-7EE35B3AD33A}">
      <dsp:nvSpPr>
        <dsp:cNvPr id="0" name=""/>
        <dsp:cNvSpPr/>
      </dsp:nvSpPr>
      <dsp:spPr>
        <a:xfrm>
          <a:off x="2489" y="464126"/>
          <a:ext cx="3032614" cy="1213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500" kern="1200" dirty="0" smtClean="0"/>
            <a:t>Statistiek </a:t>
          </a:r>
          <a:endParaRPr lang="nl-NL" sz="2500" kern="1200" dirty="0"/>
        </a:p>
      </dsp:txBody>
      <dsp:txXfrm>
        <a:off x="2489" y="464126"/>
        <a:ext cx="3032614" cy="1213045"/>
      </dsp:txXfrm>
    </dsp:sp>
    <dsp:sp modelId="{AE161E2C-EDF9-4F4F-A080-745C30F97408}">
      <dsp:nvSpPr>
        <dsp:cNvPr id="0" name=""/>
        <dsp:cNvSpPr/>
      </dsp:nvSpPr>
      <dsp:spPr>
        <a:xfrm>
          <a:off x="2731842" y="464126"/>
          <a:ext cx="3032614" cy="1213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500" kern="1200" dirty="0" smtClean="0"/>
            <a:t>Vakliteratuur </a:t>
          </a:r>
          <a:endParaRPr lang="nl-NL" sz="2500" kern="1200" dirty="0"/>
        </a:p>
      </dsp:txBody>
      <dsp:txXfrm>
        <a:off x="2731842" y="464126"/>
        <a:ext cx="3032614" cy="1213045"/>
      </dsp:txXfrm>
    </dsp:sp>
    <dsp:sp modelId="{7B14BED7-0FEE-D14D-8495-5FAE5BCF1919}">
      <dsp:nvSpPr>
        <dsp:cNvPr id="0" name=""/>
        <dsp:cNvSpPr/>
      </dsp:nvSpPr>
      <dsp:spPr>
        <a:xfrm>
          <a:off x="5461195" y="464126"/>
          <a:ext cx="3032614" cy="1213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500" kern="1200" dirty="0" smtClean="0"/>
            <a:t>Richtlijnen</a:t>
          </a:r>
          <a:endParaRPr lang="nl-NL" sz="2500" kern="1200" dirty="0"/>
        </a:p>
      </dsp:txBody>
      <dsp:txXfrm>
        <a:off x="5461195" y="464126"/>
        <a:ext cx="3032614" cy="1213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A7507-14EB-7441-859F-83A411DF8775}" type="datetimeFigureOut">
              <a:rPr lang="nl-NL" smtClean="0"/>
              <a:pPr/>
              <a:t>18-11-2011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2649E-B54A-D049-824E-9558AB374BF4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8"/>
          <p:cNvSpPr>
            <a:spLocks noChangeArrowheads="1"/>
          </p:cNvSpPr>
          <p:nvPr userDrawn="1"/>
        </p:nvSpPr>
        <p:spPr bwMode="hidden">
          <a:xfrm>
            <a:off x="0" y="0"/>
            <a:ext cx="9144000" cy="10112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338388"/>
            <a:ext cx="8496300" cy="1219200"/>
          </a:xfrm>
        </p:spPr>
        <p:txBody>
          <a:bodyPr anchor="b"/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van de modeltitel te bewerken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895725"/>
            <a:ext cx="8496300" cy="1079500"/>
          </a:xfrm>
        </p:spPr>
        <p:txBody>
          <a:bodyPr/>
          <a:lstStyle>
            <a:lvl1pPr marL="0" indent="0" algn="ctr">
              <a:buFontTx/>
              <a:buNone/>
              <a:defRPr sz="3200" i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23850" y="6602413"/>
            <a:ext cx="1439863" cy="18415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085975" y="6602413"/>
            <a:ext cx="4970463" cy="18415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380288" y="6602413"/>
            <a:ext cx="1439862" cy="184150"/>
          </a:xfrm>
        </p:spPr>
        <p:txBody>
          <a:bodyPr/>
          <a:lstStyle>
            <a:lvl1pPr>
              <a:defRPr/>
            </a:lvl1pPr>
          </a:lstStyle>
          <a:p>
            <a:fld id="{FBE56BF3-F3FC-C34E-8D18-49CB2CF544A5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4106" name="Picture 10" descr="P:\Jeroen Bosch Ziekenhuis\PowerPoint\_Internal\Images\JBZ_Small_C.gif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607175" y="319088"/>
            <a:ext cx="2212975" cy="39052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CCB3090-61D1-9E47-A901-0DA74D6C13F7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96075" y="198438"/>
            <a:ext cx="2124075" cy="6013450"/>
          </a:xfrm>
        </p:spPr>
        <p:txBody>
          <a:bodyPr vert="eaVert"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23850" y="198438"/>
            <a:ext cx="6219825" cy="6013450"/>
          </a:xfrm>
        </p:spPr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4C67AEF-0724-5B42-AFEE-E449D6B1B307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8"/>
          <p:cNvSpPr>
            <a:spLocks noChangeArrowheads="1"/>
          </p:cNvSpPr>
          <p:nvPr userDrawn="1"/>
        </p:nvSpPr>
        <p:spPr bwMode="hidden">
          <a:xfrm>
            <a:off x="0" y="0"/>
            <a:ext cx="9144000" cy="10112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338388"/>
            <a:ext cx="8496300" cy="1219200"/>
          </a:xfrm>
        </p:spPr>
        <p:txBody>
          <a:bodyPr anchor="b"/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van de modeltitel te bewerken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895725"/>
            <a:ext cx="8496300" cy="1079500"/>
          </a:xfrm>
        </p:spPr>
        <p:txBody>
          <a:bodyPr/>
          <a:lstStyle>
            <a:lvl1pPr marL="0" indent="0" algn="ctr">
              <a:buFontTx/>
              <a:buNone/>
              <a:defRPr sz="3200" i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23850" y="6602413"/>
            <a:ext cx="1439863" cy="18415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085975" y="6602413"/>
            <a:ext cx="4970463" cy="18415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380288" y="6602413"/>
            <a:ext cx="1439862" cy="184150"/>
          </a:xfrm>
        </p:spPr>
        <p:txBody>
          <a:bodyPr/>
          <a:lstStyle>
            <a:lvl1pPr>
              <a:defRPr/>
            </a:lvl1pPr>
          </a:lstStyle>
          <a:p>
            <a:fld id="{5D606770-BBA5-C84D-B47C-44D0F24B3870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4106" name="Picture 10" descr="P:\Jeroen Bosch Ziekenhuis\PowerPoint\_Internal\Images\JBZ_Small_C.gif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607175" y="319088"/>
            <a:ext cx="2212975" cy="39052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4CB8F2B-98F4-DD4C-95B1-A8BAC5F7E9E3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515E9C8-0B34-BB42-94B2-2916649CAD9B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23850" y="1482725"/>
            <a:ext cx="4171950" cy="472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482725"/>
            <a:ext cx="4171950" cy="472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1664557-360D-FE41-ACC7-E8745E2B7C23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0C1779E-423F-DF4A-B93F-F5D6DA78906B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D6948E8-047A-534E-A7E9-5B7C6641E148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DDC432B-F35D-674A-96D9-426BEFC0E754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A3EFD19-4753-A44E-BA29-A52F063D1568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5EE96F0-13D1-514F-A766-4593055EFFF3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55A1BA8-B724-964E-B6D5-7FBCE68D8E88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6F9DE8C-0CB1-7F4E-B7D6-7E7231B0DDDA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96075" y="198438"/>
            <a:ext cx="2124075" cy="6013450"/>
          </a:xfrm>
        </p:spPr>
        <p:txBody>
          <a:bodyPr vert="eaVert"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23850" y="198438"/>
            <a:ext cx="6219825" cy="6013450"/>
          </a:xfrm>
        </p:spPr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15D77D2-AF59-384F-B652-44961B73C2B1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B6040ED-E626-214A-A1DB-D314CA6A99D1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23850" y="1482725"/>
            <a:ext cx="4171950" cy="472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482725"/>
            <a:ext cx="4171950" cy="472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DE897F4-82C1-A944-991E-AFC3380EFF10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39FE5A1-65A0-734A-A284-F5BA13184CAB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8B2D079-0B87-CF4D-A8E3-D36CB443FEA0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4E39D7C-E45F-1F42-874A-FFC2CDD49780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CD333AA-5511-FA44-88EB-9AD922F55E42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136F761-7926-CD4C-A832-C43C877A6290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98438"/>
            <a:ext cx="60769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482725"/>
            <a:ext cx="8496300" cy="472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39" name="Rectangle 15"/>
          <p:cNvSpPr>
            <a:spLocks noChangeArrowheads="1"/>
          </p:cNvSpPr>
          <p:nvPr userDrawn="1"/>
        </p:nvSpPr>
        <p:spPr bwMode="hidden">
          <a:xfrm>
            <a:off x="0" y="6534150"/>
            <a:ext cx="9144000" cy="3238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602413"/>
            <a:ext cx="14398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85975" y="6602413"/>
            <a:ext cx="49704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0288" y="6602413"/>
            <a:ext cx="1439862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736B097A-0C23-8D42-BFEA-AACACA490C05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1041" name="Picture 17" descr="P:\Jeroen Bosch Ziekenhuis\PowerPoint\_Internal\Images\JBZ_Small_C.gif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6607175" y="319088"/>
            <a:ext cx="2212975" cy="3905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9pPr>
    </p:titleStyle>
    <p:bodyStyle>
      <a:lvl1pPr marL="3238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4770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-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9715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29540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-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16192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0764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5336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29908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4480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98438"/>
            <a:ext cx="60769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482725"/>
            <a:ext cx="8496300" cy="472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39" name="Rectangle 15"/>
          <p:cNvSpPr>
            <a:spLocks noChangeArrowheads="1"/>
          </p:cNvSpPr>
          <p:nvPr userDrawn="1"/>
        </p:nvSpPr>
        <p:spPr bwMode="hidden">
          <a:xfrm>
            <a:off x="0" y="6534150"/>
            <a:ext cx="9144000" cy="3238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602413"/>
            <a:ext cx="14398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85975" y="6602413"/>
            <a:ext cx="49704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0288" y="6602413"/>
            <a:ext cx="1439862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814CD0E2-D34B-3749-9F11-2F1E71AE5F44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1041" name="Picture 17" descr="P:\Jeroen Bosch Ziekenhuis\PowerPoint\_Internal\Images\JBZ_Small_C.gif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6607175" y="319088"/>
            <a:ext cx="2212975" cy="3905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</a:defRPr>
      </a:lvl9pPr>
    </p:titleStyle>
    <p:bodyStyle>
      <a:lvl1pPr marL="3238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4770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-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9715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29540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-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16192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0764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5336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29908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448050" indent="-32385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" Type="http://schemas.openxmlformats.org/officeDocument/2006/relationships/slideLayout" Target="../slideLayouts/slideLayout13.xml"/><Relationship Id="rId2" Type="http://schemas.openxmlformats.org/officeDocument/2006/relationships/diagramData" Target="../diagrams/data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diagramData" Target="../diagrams/data4.xml"/><Relationship Id="rId8" Type="http://schemas.openxmlformats.org/officeDocument/2006/relationships/diagramLayout" Target="../diagrams/layout4.xml"/><Relationship Id="rId9" Type="http://schemas.openxmlformats.org/officeDocument/2006/relationships/diagramQuickStyle" Target="../diagrams/quickStyle4.xml"/><Relationship Id="rId10" Type="http://schemas.openxmlformats.org/officeDocument/2006/relationships/diagramColors" Target="../diagrams/colors4.xml"/><Relationship Id="rId11" Type="http://schemas.microsoft.com/office/2007/relationships/diagramDrawing" Target="../diagrams/drawing4.xml"/><Relationship Id="rId1" Type="http://schemas.openxmlformats.org/officeDocument/2006/relationships/slideLayout" Target="../slideLayouts/slideLayout13.xml"/><Relationship Id="rId2" Type="http://schemas.openxmlformats.org/officeDocument/2006/relationships/diagramData" Target="../diagrams/data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:\Jeroen Bosch Ziekenhuis\PowerPoint\_Internal\Images\Welcome_Cropp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0"/>
            <a:ext cx="9144000" cy="3429000"/>
          </a:xfrm>
          <a:prstGeom prst="rect">
            <a:avLst/>
          </a:prstGeom>
          <a:noFill/>
        </p:spPr>
      </p:pic>
      <p:pic>
        <p:nvPicPr>
          <p:cNvPr id="3079" name="Picture 7" descr="P:\Jeroen Bosch Ziekenhuis\PowerPoint\_Internal\Images\JBZ_Large_C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0813" y="1154113"/>
            <a:ext cx="6297612" cy="11160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Buisjes en amandelen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7"/>
            <a:ext cx="8496300" cy="553635"/>
          </a:xfrm>
        </p:spPr>
        <p:txBody>
          <a:bodyPr/>
          <a:lstStyle/>
          <a:p>
            <a:r>
              <a:rPr lang="nl-NL" sz="2800" dirty="0" smtClean="0"/>
              <a:t>Keelamandelen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rcRect b="9607"/>
          <a:stretch>
            <a:fillRect/>
          </a:stretch>
        </p:blipFill>
        <p:spPr>
          <a:xfrm>
            <a:off x="1011591" y="2647950"/>
            <a:ext cx="2540000" cy="141202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667000"/>
            <a:ext cx="3048000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Altijd </a:t>
            </a:r>
            <a:r>
              <a:rPr lang="nl-NL" sz="4000" dirty="0" smtClean="0"/>
              <a:t>ziek – kleuter 5 jaar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8"/>
            <a:ext cx="8496300" cy="5232380"/>
          </a:xfrm>
        </p:spPr>
        <p:txBody>
          <a:bodyPr/>
          <a:lstStyle/>
          <a:p>
            <a:r>
              <a:rPr lang="nl-NL" sz="2800" dirty="0" smtClean="0"/>
              <a:t>Eerste maanden ging het wel</a:t>
            </a:r>
          </a:p>
          <a:p>
            <a:r>
              <a:rPr lang="nl-NL" sz="2800" dirty="0" smtClean="0"/>
              <a:t>Maar daarna eigenlijk ‘altijd’ ziek</a:t>
            </a:r>
          </a:p>
          <a:p>
            <a:r>
              <a:rPr lang="nl-NL" sz="2800" dirty="0" smtClean="0"/>
              <a:t>Bij andere kinderen ging het over</a:t>
            </a:r>
          </a:p>
          <a:p>
            <a:r>
              <a:rPr lang="nl-NL" sz="2800" dirty="0" smtClean="0"/>
              <a:t>Bij deze kleuter niet: oren, keel, hoesten, slijm …</a:t>
            </a:r>
          </a:p>
          <a:p>
            <a:endParaRPr lang="nl-NL" sz="2800" dirty="0" smtClean="0"/>
          </a:p>
          <a:p>
            <a:r>
              <a:rPr lang="nl-NL" sz="2800" dirty="0" smtClean="0"/>
              <a:t>Vooral in de herfst en winter</a:t>
            </a:r>
          </a:p>
          <a:p>
            <a:r>
              <a:rPr lang="nl-NL" sz="2800" dirty="0" smtClean="0"/>
              <a:t>Steeds weer antibiotica nodig</a:t>
            </a:r>
          </a:p>
          <a:p>
            <a:r>
              <a:rPr lang="nl-NL" sz="2800" dirty="0" smtClean="0"/>
              <a:t>Buisjes, amandelen, het hielp allemaal niet</a:t>
            </a:r>
            <a:endParaRPr lang="nl-NL" sz="2800" dirty="0" smtClean="0"/>
          </a:p>
          <a:p>
            <a:endParaRPr lang="nl-NL" sz="2800" dirty="0" smtClean="0"/>
          </a:p>
          <a:p>
            <a:r>
              <a:rPr lang="nl-NL" sz="2800" dirty="0" smtClean="0"/>
              <a:t>Is dat nog wel normaal !?!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Altijd </a:t>
            </a:r>
            <a:r>
              <a:rPr lang="nl-NL" sz="4000" dirty="0" smtClean="0"/>
              <a:t>ziek – kleuter 5 jaar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7"/>
            <a:ext cx="8496300" cy="5156391"/>
          </a:xfrm>
        </p:spPr>
        <p:txBody>
          <a:bodyPr/>
          <a:lstStyle/>
          <a:p>
            <a:r>
              <a:rPr lang="nl-NL" sz="2800" dirty="0" smtClean="0"/>
              <a:t>Ja, vaak wel, maar soms ook niet …</a:t>
            </a:r>
          </a:p>
          <a:p>
            <a:endParaRPr lang="nl-NL" sz="2800" dirty="0" smtClean="0"/>
          </a:p>
          <a:p>
            <a:r>
              <a:rPr lang="nl-NL" sz="2800" dirty="0" smtClean="0"/>
              <a:t>Risicofactoren voor infecties:</a:t>
            </a:r>
          </a:p>
          <a:p>
            <a:pPr lvl="1"/>
            <a:r>
              <a:rPr lang="nl-NL" sz="2800" dirty="0" smtClean="0"/>
              <a:t>ROKEN !!</a:t>
            </a:r>
          </a:p>
          <a:p>
            <a:pPr lvl="1"/>
            <a:r>
              <a:rPr lang="nl-NL" sz="2800" dirty="0" smtClean="0"/>
              <a:t>Kleuterschool</a:t>
            </a:r>
          </a:p>
          <a:p>
            <a:pPr lvl="1"/>
            <a:r>
              <a:rPr lang="nl-NL" sz="2800" dirty="0" smtClean="0"/>
              <a:t>Aanleg voor astma, allergie</a:t>
            </a:r>
            <a:endParaRPr lang="nl-NL" sz="2800" dirty="0" smtClean="0"/>
          </a:p>
          <a:p>
            <a:endParaRPr lang="nl-NL" sz="2800" dirty="0" smtClean="0"/>
          </a:p>
          <a:p>
            <a:r>
              <a:rPr lang="nl-NL" sz="2800" dirty="0" smtClean="0"/>
              <a:t>‘Normaal’ aantal luchtweginfecties op deze leeftijd:</a:t>
            </a:r>
          </a:p>
          <a:p>
            <a:pPr lvl="1"/>
            <a:r>
              <a:rPr lang="nl-NL" sz="2800" dirty="0" smtClean="0"/>
              <a:t>6-8 per jaar!</a:t>
            </a:r>
          </a:p>
          <a:p>
            <a:pPr lvl="1"/>
            <a:r>
              <a:rPr lang="nl-NL" sz="2800" dirty="0" smtClean="0"/>
              <a:t>Meestal een virus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Altijd </a:t>
            </a:r>
            <a:r>
              <a:rPr lang="nl-NL" sz="4000" dirty="0" smtClean="0"/>
              <a:t>ziek – schoolkind 9 jaar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8"/>
            <a:ext cx="8496300" cy="5232380"/>
          </a:xfrm>
        </p:spPr>
        <p:txBody>
          <a:bodyPr/>
          <a:lstStyle/>
          <a:p>
            <a:r>
              <a:rPr lang="nl-NL" sz="2800" dirty="0" smtClean="0"/>
              <a:t>Eigenlijk ‘altijd’ ziek</a:t>
            </a:r>
          </a:p>
          <a:p>
            <a:r>
              <a:rPr lang="nl-NL" sz="2800" dirty="0" smtClean="0"/>
              <a:t>Oren, keel, bijholtes, hoesten, slijm …</a:t>
            </a:r>
          </a:p>
          <a:p>
            <a:endParaRPr lang="nl-NL" sz="2800" dirty="0" smtClean="0"/>
          </a:p>
          <a:p>
            <a:r>
              <a:rPr lang="nl-NL" sz="2800" dirty="0" smtClean="0"/>
              <a:t>Vooral in de herfst en winter</a:t>
            </a:r>
          </a:p>
          <a:p>
            <a:r>
              <a:rPr lang="nl-NL" sz="2800" dirty="0" smtClean="0"/>
              <a:t>Steeds weer antibiotica nodig</a:t>
            </a:r>
          </a:p>
          <a:p>
            <a:r>
              <a:rPr lang="nl-NL" sz="2800" dirty="0" smtClean="0"/>
              <a:t>Dan gaat het even goed</a:t>
            </a:r>
          </a:p>
          <a:p>
            <a:r>
              <a:rPr lang="nl-NL" sz="2800" dirty="0" smtClean="0"/>
              <a:t>Maar het komt steeds weer terug</a:t>
            </a:r>
          </a:p>
          <a:p>
            <a:endParaRPr lang="nl-NL" sz="2800" dirty="0" smtClean="0"/>
          </a:p>
          <a:p>
            <a:r>
              <a:rPr lang="nl-NL" sz="2800" dirty="0" smtClean="0"/>
              <a:t>Is dat nog wel normaal !?!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Altijd </a:t>
            </a:r>
            <a:r>
              <a:rPr lang="nl-NL" sz="4000" dirty="0" smtClean="0"/>
              <a:t>ziek – schoolkind 9 jaar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7"/>
            <a:ext cx="8496300" cy="5156391"/>
          </a:xfrm>
        </p:spPr>
        <p:txBody>
          <a:bodyPr/>
          <a:lstStyle/>
          <a:p>
            <a:r>
              <a:rPr lang="nl-NL" sz="2800" dirty="0" smtClean="0"/>
              <a:t>Nou, nee, eigenlijk niet …</a:t>
            </a:r>
          </a:p>
          <a:p>
            <a:endParaRPr lang="nl-NL" sz="2800" dirty="0" smtClean="0"/>
          </a:p>
          <a:p>
            <a:r>
              <a:rPr lang="nl-NL" sz="2800" dirty="0" smtClean="0"/>
              <a:t>Op deze leeftijd zijn kinderen heel ‘gezond’</a:t>
            </a:r>
          </a:p>
          <a:p>
            <a:pPr lvl="1"/>
            <a:r>
              <a:rPr lang="nl-NL" sz="2800" dirty="0" smtClean="0"/>
              <a:t>Enquête bij 9-jarigen prik</a:t>
            </a:r>
          </a:p>
          <a:p>
            <a:pPr lvl="1"/>
            <a:r>
              <a:rPr lang="nl-NL" sz="2800" dirty="0" smtClean="0"/>
              <a:t>‘mijn kind is wel/niet vaker ziek dan andere kinderen’</a:t>
            </a:r>
          </a:p>
          <a:p>
            <a:endParaRPr lang="nl-NL" sz="2800" dirty="0" smtClean="0"/>
          </a:p>
          <a:p>
            <a:r>
              <a:rPr lang="nl-NL" sz="2800" dirty="0" smtClean="0"/>
              <a:t>‘Normaal’ aantal luchtweginfecties op deze leeftijd:</a:t>
            </a:r>
          </a:p>
          <a:p>
            <a:pPr lvl="1"/>
            <a:r>
              <a:rPr lang="nl-NL" sz="2800" dirty="0" smtClean="0"/>
              <a:t>2-3 per jaar</a:t>
            </a:r>
          </a:p>
          <a:p>
            <a:pPr lvl="1"/>
            <a:r>
              <a:rPr lang="nl-NL" sz="2800" dirty="0" smtClean="0"/>
              <a:t>Meestal een virus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Denk aan een afweerstoornis 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Veel artsen zijn onvoldoende op de hoogte</a:t>
            </a:r>
          </a:p>
          <a:p>
            <a:endParaRPr lang="nl-NL" dirty="0" smtClean="0"/>
          </a:p>
          <a:p>
            <a:r>
              <a:rPr lang="nl-NL" dirty="0" smtClean="0"/>
              <a:t>Patiënten kunnen overal ‘verborgen’ zijn:</a:t>
            </a:r>
          </a:p>
          <a:p>
            <a:pPr lvl="1"/>
            <a:r>
              <a:rPr lang="nl-NL" dirty="0" smtClean="0"/>
              <a:t>Huisarts</a:t>
            </a:r>
          </a:p>
          <a:p>
            <a:pPr lvl="1"/>
            <a:r>
              <a:rPr lang="nl-NL" dirty="0" smtClean="0"/>
              <a:t>KNO-arts</a:t>
            </a:r>
          </a:p>
          <a:p>
            <a:pPr lvl="1"/>
            <a:r>
              <a:rPr lang="nl-NL" dirty="0" smtClean="0"/>
              <a:t>Kinderarts</a:t>
            </a:r>
          </a:p>
          <a:p>
            <a:pPr lvl="1"/>
            <a:r>
              <a:rPr lang="nl-NL" dirty="0" smtClean="0"/>
              <a:t>Longarts</a:t>
            </a:r>
          </a:p>
          <a:p>
            <a:pPr lvl="1"/>
            <a:r>
              <a:rPr lang="nl-NL" dirty="0" smtClean="0"/>
              <a:t>MDL-arts</a:t>
            </a:r>
          </a:p>
          <a:p>
            <a:pPr lvl="1"/>
            <a:r>
              <a:rPr lang="nl-NL" dirty="0" smtClean="0"/>
              <a:t>Dermatoloog</a:t>
            </a:r>
          </a:p>
          <a:p>
            <a:pPr lvl="1"/>
            <a:r>
              <a:rPr lang="nl-NL" dirty="0" smtClean="0"/>
              <a:t>Reumatoloog</a:t>
            </a:r>
          </a:p>
          <a:p>
            <a:pPr lvl="1"/>
            <a:r>
              <a:rPr lang="nl-NL" dirty="0" smtClean="0"/>
              <a:t>…</a:t>
            </a:r>
          </a:p>
          <a:p>
            <a:pPr lvl="1"/>
            <a:endParaRPr lang="nl-NL" dirty="0" smtClean="0"/>
          </a:p>
          <a:p>
            <a:r>
              <a:rPr lang="nl-NL" dirty="0" smtClean="0"/>
              <a:t>De meeste mensen weten zelf ook niet dat afweerstoornissen bestaan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</a:t>
            </a:r>
            <a:r>
              <a:rPr lang="nl-NL" dirty="0" err="1" smtClean="0"/>
              <a:t>Altijdziek.nl</a:t>
            </a:r>
            <a:r>
              <a:rPr lang="nl-NL" dirty="0" smtClean="0"/>
              <a:t> campagne</a:t>
            </a:r>
            <a:endParaRPr lang="nl-NL" dirty="0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1346090"/>
            <a:ext cx="2907048" cy="4911909"/>
          </a:xfrm>
          <a:prstGeom prst="rect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1" name="Tekstvak 10"/>
          <p:cNvSpPr txBox="1"/>
          <p:nvPr/>
        </p:nvSpPr>
        <p:spPr>
          <a:xfrm>
            <a:off x="5257511" y="1346090"/>
            <a:ext cx="3050262" cy="2862322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nl-NL" sz="3600" dirty="0" smtClean="0"/>
              <a:t>Website</a:t>
            </a:r>
          </a:p>
          <a:p>
            <a:pPr>
              <a:buFontTx/>
              <a:buChar char="-"/>
            </a:pPr>
            <a:r>
              <a:rPr lang="nl-NL" sz="3600" dirty="0" err="1" smtClean="0"/>
              <a:t>Flyers</a:t>
            </a:r>
            <a:endParaRPr lang="nl-NL" sz="3600" dirty="0" smtClean="0"/>
          </a:p>
          <a:p>
            <a:pPr>
              <a:buFontTx/>
              <a:buChar char="-"/>
            </a:pPr>
            <a:r>
              <a:rPr lang="nl-NL" sz="3600" dirty="0" smtClean="0"/>
              <a:t>Stand</a:t>
            </a:r>
          </a:p>
          <a:p>
            <a:pPr>
              <a:buFontTx/>
              <a:buChar char="-"/>
            </a:pPr>
            <a:r>
              <a:rPr lang="nl-NL" sz="3600" dirty="0" smtClean="0"/>
              <a:t>Interviews</a:t>
            </a:r>
          </a:p>
          <a:p>
            <a:pPr>
              <a:buFontTx/>
              <a:buChar char="-"/>
            </a:pPr>
            <a:r>
              <a:rPr lang="nl-NL" sz="3600" dirty="0" smtClean="0"/>
              <a:t>…</a:t>
            </a:r>
            <a:endParaRPr lang="nl-NL" sz="36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669" y="4665582"/>
            <a:ext cx="3432104" cy="15924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Altijd </a:t>
            </a:r>
            <a:r>
              <a:rPr lang="nl-NL" sz="4000" dirty="0" smtClean="0"/>
              <a:t>ziek – tiener 15 jaar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8"/>
            <a:ext cx="8496300" cy="5232380"/>
          </a:xfrm>
        </p:spPr>
        <p:txBody>
          <a:bodyPr/>
          <a:lstStyle/>
          <a:p>
            <a:r>
              <a:rPr lang="nl-NL" sz="2800" dirty="0" smtClean="0"/>
              <a:t>Eigenlijk ‘altijd’ ziek</a:t>
            </a:r>
          </a:p>
          <a:p>
            <a:r>
              <a:rPr lang="nl-NL" sz="2800" dirty="0" smtClean="0"/>
              <a:t>Oren, keel, bijholtes, hoesten, slijm …</a:t>
            </a:r>
          </a:p>
          <a:p>
            <a:endParaRPr lang="nl-NL" sz="2800" dirty="0" smtClean="0"/>
          </a:p>
          <a:p>
            <a:r>
              <a:rPr lang="nl-NL" sz="2800" dirty="0" smtClean="0"/>
              <a:t>Vooral in de herfst en winter</a:t>
            </a:r>
          </a:p>
          <a:p>
            <a:r>
              <a:rPr lang="nl-NL" sz="2800" dirty="0" smtClean="0"/>
              <a:t>Steeds weer antibiotica nodig</a:t>
            </a:r>
          </a:p>
          <a:p>
            <a:r>
              <a:rPr lang="nl-NL" sz="2800" dirty="0" smtClean="0"/>
              <a:t>Dan gaat het even goed</a:t>
            </a:r>
          </a:p>
          <a:p>
            <a:r>
              <a:rPr lang="nl-NL" sz="2800" dirty="0" smtClean="0"/>
              <a:t>Maar het komt steeds weer terug</a:t>
            </a:r>
          </a:p>
          <a:p>
            <a:endParaRPr lang="nl-NL" sz="2800" dirty="0" smtClean="0"/>
          </a:p>
          <a:p>
            <a:r>
              <a:rPr lang="nl-NL" sz="2800" dirty="0" smtClean="0"/>
              <a:t>Is dat nog wel normaal !?!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Altijd </a:t>
            </a:r>
            <a:r>
              <a:rPr lang="nl-NL" sz="4000" dirty="0" smtClean="0"/>
              <a:t>ziek – tiener 15 jaar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7"/>
            <a:ext cx="8496300" cy="5156391"/>
          </a:xfrm>
        </p:spPr>
        <p:txBody>
          <a:bodyPr/>
          <a:lstStyle/>
          <a:p>
            <a:r>
              <a:rPr lang="nl-NL" sz="2800" dirty="0" smtClean="0"/>
              <a:t>Nee, dat is het niet!</a:t>
            </a:r>
          </a:p>
          <a:p>
            <a:endParaRPr lang="nl-NL" sz="2800" dirty="0" smtClean="0"/>
          </a:p>
          <a:p>
            <a:r>
              <a:rPr lang="nl-NL" sz="2800" dirty="0" smtClean="0"/>
              <a:t>Op deze leeftijd horen ‘de infecties’ over te zijn</a:t>
            </a:r>
          </a:p>
          <a:p>
            <a:endParaRPr lang="nl-NL" sz="2800" dirty="0" smtClean="0"/>
          </a:p>
          <a:p>
            <a:r>
              <a:rPr lang="nl-NL" sz="2800" dirty="0" smtClean="0"/>
              <a:t>Denk ook aan:</a:t>
            </a:r>
          </a:p>
          <a:p>
            <a:pPr lvl="1"/>
            <a:r>
              <a:rPr lang="nl-NL" sz="2800" dirty="0" smtClean="0"/>
              <a:t>Roken, astma, allergie</a:t>
            </a:r>
            <a:endParaRPr lang="nl-NL" sz="2800" dirty="0" smtClean="0"/>
          </a:p>
          <a:p>
            <a:endParaRPr lang="nl-NL" sz="2800" dirty="0" smtClean="0"/>
          </a:p>
          <a:p>
            <a:r>
              <a:rPr lang="nl-NL" sz="2800" dirty="0" smtClean="0"/>
              <a:t>‘Normaal’ aantal luchtweginfecties op deze leeftijd:</a:t>
            </a:r>
          </a:p>
          <a:p>
            <a:pPr lvl="1"/>
            <a:r>
              <a:rPr lang="nl-NL" sz="2800" dirty="0" smtClean="0"/>
              <a:t>1-2 per jaar</a:t>
            </a:r>
          </a:p>
          <a:p>
            <a:pPr lvl="1"/>
            <a:r>
              <a:rPr lang="nl-NL" sz="2800" dirty="0" smtClean="0"/>
              <a:t>Meestal een virus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rcRect t="4247"/>
          <a:stretch>
            <a:fillRect/>
          </a:stretch>
        </p:blipFill>
        <p:spPr>
          <a:xfrm>
            <a:off x="227955" y="879300"/>
            <a:ext cx="8036788" cy="5619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323850" y="1487212"/>
            <a:ext cx="8496300" cy="2070376"/>
          </a:xfrm>
        </p:spPr>
        <p:txBody>
          <a:bodyPr/>
          <a:lstStyle/>
          <a:p>
            <a:r>
              <a:rPr lang="nl-NL" sz="4400" dirty="0" smtClean="0"/>
              <a:t>Altijd </a:t>
            </a:r>
            <a:r>
              <a:rPr lang="nl-NL" sz="4400" dirty="0" smtClean="0"/>
              <a:t>ziek, kan dat niet beter?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sz="2800" dirty="0" smtClean="0"/>
              <a:t>Zorgpad Immunologie &amp; </a:t>
            </a:r>
            <a:r>
              <a:rPr lang="nl-NL" sz="2800" i="1" dirty="0" smtClean="0"/>
              <a:t>el </a:t>
            </a:r>
            <a:r>
              <a:rPr lang="nl-NL" sz="2800" dirty="0" smtClean="0"/>
              <a:t>TIM studie</a:t>
            </a:r>
            <a:endParaRPr lang="nl-NL" sz="2800" dirty="0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4435475"/>
            <a:ext cx="8496300" cy="1079500"/>
          </a:xfrm>
        </p:spPr>
        <p:txBody>
          <a:bodyPr/>
          <a:lstStyle/>
          <a:p>
            <a:r>
              <a:rPr lang="nl-NL" sz="2800" dirty="0" err="1" smtClean="0"/>
              <a:t>Dr.</a:t>
            </a:r>
            <a:r>
              <a:rPr lang="nl-NL" sz="2800" dirty="0" smtClean="0"/>
              <a:t> Esther de Vries, </a:t>
            </a:r>
            <a:r>
              <a:rPr lang="nl-NL" sz="2800" dirty="0" err="1" smtClean="0"/>
              <a:t>kinderarts-infectioloog</a:t>
            </a:r>
            <a:r>
              <a:rPr lang="nl-NL" sz="2800" dirty="0" smtClean="0"/>
              <a:t>/immunoloog</a:t>
            </a:r>
          </a:p>
          <a:p>
            <a:r>
              <a:rPr lang="nl-NL" sz="2800" dirty="0" smtClean="0"/>
              <a:t>Jeroen Bosch Ziekenhuis, ‘</a:t>
            </a:r>
            <a:r>
              <a:rPr lang="nl-NL" sz="2800" dirty="0" err="1" smtClean="0"/>
              <a:t>s-Hertogenbosch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Altijd </a:t>
            </a:r>
            <a:r>
              <a:rPr lang="nl-NL" dirty="0" smtClean="0"/>
              <a:t>ziek – volwassene 20-30 jaar</a:t>
            </a:r>
            <a:endParaRPr lang="nl-NL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8"/>
            <a:ext cx="8496300" cy="5232380"/>
          </a:xfrm>
        </p:spPr>
        <p:txBody>
          <a:bodyPr/>
          <a:lstStyle/>
          <a:p>
            <a:r>
              <a:rPr lang="nl-NL" sz="2800" dirty="0" smtClean="0"/>
              <a:t>Infecties komen steeds weer terug</a:t>
            </a:r>
          </a:p>
          <a:p>
            <a:r>
              <a:rPr lang="nl-NL" sz="2800" dirty="0" smtClean="0"/>
              <a:t>Oren, keel, bijholtes, hoesten, slijm …</a:t>
            </a:r>
          </a:p>
          <a:p>
            <a:endParaRPr lang="nl-NL" sz="2800" dirty="0" smtClean="0"/>
          </a:p>
          <a:p>
            <a:r>
              <a:rPr lang="nl-NL" sz="2800" dirty="0" smtClean="0"/>
              <a:t>Vooral in de herfst en winter, maar niet alleen</a:t>
            </a:r>
          </a:p>
          <a:p>
            <a:r>
              <a:rPr lang="nl-NL" sz="2800" dirty="0" smtClean="0"/>
              <a:t>Steeds weer antibiotica nodig, </a:t>
            </a:r>
            <a:r>
              <a:rPr lang="nl-NL" sz="2800" dirty="0" smtClean="0"/>
              <a:t>helpt maar even</a:t>
            </a:r>
            <a:endParaRPr lang="nl-NL" sz="2800" dirty="0" smtClean="0"/>
          </a:p>
          <a:p>
            <a:endParaRPr lang="nl-NL" sz="2800" dirty="0" smtClean="0"/>
          </a:p>
          <a:p>
            <a:r>
              <a:rPr lang="nl-NL" sz="2800" dirty="0" smtClean="0"/>
              <a:t>Altijd moe, weinig energie</a:t>
            </a:r>
          </a:p>
          <a:p>
            <a:r>
              <a:rPr lang="nl-NL" sz="2800" dirty="0" smtClean="0"/>
              <a:t>Volgens velen zit het ‘tussen de oren’ …</a:t>
            </a:r>
            <a:endParaRPr lang="nl-NL" sz="2800" dirty="0" smtClean="0"/>
          </a:p>
          <a:p>
            <a:endParaRPr lang="nl-NL" sz="2800" dirty="0" smtClean="0"/>
          </a:p>
          <a:p>
            <a:r>
              <a:rPr lang="nl-NL" sz="2800" dirty="0" smtClean="0"/>
              <a:t>Is dat nog wel normaal !?!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Altijd </a:t>
            </a:r>
            <a:r>
              <a:rPr lang="nl-NL" dirty="0" smtClean="0"/>
              <a:t>ziek – volwassene 20-30 jaar</a:t>
            </a:r>
            <a:endParaRPr lang="nl-NL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966145"/>
            <a:ext cx="8496300" cy="5514623"/>
          </a:xfrm>
        </p:spPr>
        <p:txBody>
          <a:bodyPr/>
          <a:lstStyle/>
          <a:p>
            <a:r>
              <a:rPr lang="nl-NL" sz="2800" dirty="0" smtClean="0"/>
              <a:t>Nee, dat is het niet!</a:t>
            </a:r>
          </a:p>
          <a:p>
            <a:endParaRPr lang="nl-NL" sz="2800" dirty="0" smtClean="0"/>
          </a:p>
          <a:p>
            <a:r>
              <a:rPr lang="nl-NL" sz="2800" dirty="0" smtClean="0"/>
              <a:t>Pas op bij:</a:t>
            </a:r>
          </a:p>
          <a:p>
            <a:pPr lvl="1"/>
            <a:r>
              <a:rPr lang="nl-NL" sz="2800" dirty="0" smtClean="0"/>
              <a:t>Operaties door de KNO-arts</a:t>
            </a:r>
          </a:p>
          <a:p>
            <a:pPr lvl="1"/>
            <a:r>
              <a:rPr lang="nl-NL" sz="2800" dirty="0" smtClean="0"/>
              <a:t>‘astma’</a:t>
            </a:r>
          </a:p>
          <a:p>
            <a:r>
              <a:rPr lang="nl-NL" sz="2800" dirty="0" smtClean="0"/>
              <a:t>Denk ook aan:</a:t>
            </a:r>
          </a:p>
          <a:p>
            <a:pPr lvl="1"/>
            <a:r>
              <a:rPr lang="nl-NL" sz="2800" dirty="0" smtClean="0"/>
              <a:t>Roken, allergie</a:t>
            </a:r>
          </a:p>
          <a:p>
            <a:endParaRPr lang="nl-NL" sz="2800" dirty="0" smtClean="0"/>
          </a:p>
          <a:p>
            <a:r>
              <a:rPr lang="nl-NL" sz="2800" dirty="0" smtClean="0"/>
              <a:t>‘Normaal’ aantal luchtweginfecties op deze leeftijd:</a:t>
            </a:r>
          </a:p>
          <a:p>
            <a:pPr lvl="1"/>
            <a:r>
              <a:rPr lang="nl-NL" sz="2800" dirty="0" smtClean="0"/>
              <a:t>0-1 per jaar</a:t>
            </a:r>
          </a:p>
          <a:p>
            <a:pPr lvl="1"/>
            <a:r>
              <a:rPr lang="nl-NL" sz="2800" dirty="0" smtClean="0"/>
              <a:t>Meestal een virus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kan beter!</a:t>
            </a:r>
            <a:endParaRPr lang="nl-NL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36155" y="1387063"/>
            <a:ext cx="3454400" cy="3779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Tekstvak 4"/>
          <p:cNvSpPr txBox="1"/>
          <p:nvPr/>
        </p:nvSpPr>
        <p:spPr>
          <a:xfrm>
            <a:off x="5698887" y="4385646"/>
            <a:ext cx="2659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Bron: Ann </a:t>
            </a:r>
            <a:r>
              <a:rPr lang="nl-NL" dirty="0" err="1" smtClean="0"/>
              <a:t>Gardulf</a:t>
            </a:r>
            <a:r>
              <a:rPr lang="nl-NL" dirty="0" smtClean="0"/>
              <a:t>, verpleegkundig onderzoeker uit Zweden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Altijd </a:t>
            </a:r>
            <a:r>
              <a:rPr lang="nl-NL" dirty="0" smtClean="0"/>
              <a:t>ziek – volwassene 40-60 jaar</a:t>
            </a:r>
            <a:endParaRPr lang="nl-NL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8"/>
            <a:ext cx="8496300" cy="5232380"/>
          </a:xfrm>
        </p:spPr>
        <p:txBody>
          <a:bodyPr/>
          <a:lstStyle/>
          <a:p>
            <a:r>
              <a:rPr lang="nl-NL" sz="2800" dirty="0" smtClean="0"/>
              <a:t>Infecties komen steeds weer terug</a:t>
            </a:r>
          </a:p>
          <a:p>
            <a:r>
              <a:rPr lang="nl-NL" sz="2800" dirty="0" smtClean="0"/>
              <a:t>Oren, keel, bijholtes, hoesten, slijm …</a:t>
            </a:r>
          </a:p>
          <a:p>
            <a:endParaRPr lang="nl-NL" sz="2800" dirty="0" smtClean="0"/>
          </a:p>
          <a:p>
            <a:r>
              <a:rPr lang="nl-NL" sz="2800" dirty="0" smtClean="0"/>
              <a:t>Steeds weer antibiotica nodig, </a:t>
            </a:r>
            <a:r>
              <a:rPr lang="nl-NL" sz="2800" dirty="0" smtClean="0"/>
              <a:t>helpt maar even</a:t>
            </a:r>
          </a:p>
          <a:p>
            <a:r>
              <a:rPr lang="nl-NL" sz="2800" dirty="0" smtClean="0"/>
              <a:t>‘longpatiënt’, COPD</a:t>
            </a:r>
          </a:p>
          <a:p>
            <a:r>
              <a:rPr lang="nl-NL" sz="2800" dirty="0" smtClean="0"/>
              <a:t>Operaties door de KNO-arts</a:t>
            </a:r>
            <a:endParaRPr lang="nl-NL" sz="2800" dirty="0" smtClean="0"/>
          </a:p>
          <a:p>
            <a:endParaRPr lang="nl-NL" sz="2800" dirty="0" smtClean="0"/>
          </a:p>
          <a:p>
            <a:r>
              <a:rPr lang="nl-NL" sz="2800" dirty="0" smtClean="0"/>
              <a:t>Moeite met werk,  met huishouden</a:t>
            </a:r>
          </a:p>
          <a:p>
            <a:endParaRPr lang="nl-NL" sz="2800" dirty="0" smtClean="0"/>
          </a:p>
          <a:p>
            <a:r>
              <a:rPr lang="nl-NL" sz="2800" dirty="0" smtClean="0"/>
              <a:t>Is dat nog wel normaal !?!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Altijd </a:t>
            </a:r>
            <a:r>
              <a:rPr lang="nl-NL" dirty="0" smtClean="0"/>
              <a:t>ziek – volwassene 40-60 jaar</a:t>
            </a:r>
            <a:endParaRPr lang="nl-NL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7"/>
            <a:ext cx="8496300" cy="5156391"/>
          </a:xfrm>
        </p:spPr>
        <p:txBody>
          <a:bodyPr/>
          <a:lstStyle/>
          <a:p>
            <a:r>
              <a:rPr lang="nl-NL" sz="2800" dirty="0" smtClean="0"/>
              <a:t>Nee, dat is het niet altijd!</a:t>
            </a:r>
          </a:p>
          <a:p>
            <a:endParaRPr lang="nl-NL" sz="2800" dirty="0" smtClean="0"/>
          </a:p>
          <a:p>
            <a:r>
              <a:rPr lang="nl-NL" sz="2800" dirty="0" smtClean="0"/>
              <a:t>De diagnose die is gesteld </a:t>
            </a:r>
            <a:r>
              <a:rPr lang="nl-NL" sz="2800" dirty="0" err="1" smtClean="0"/>
              <a:t>kán</a:t>
            </a:r>
            <a:r>
              <a:rPr lang="nl-NL" sz="2800" dirty="0" smtClean="0"/>
              <a:t> de enige verklaring zijn</a:t>
            </a:r>
          </a:p>
          <a:p>
            <a:endParaRPr lang="nl-NL" sz="2800" dirty="0" smtClean="0"/>
          </a:p>
          <a:p>
            <a:r>
              <a:rPr lang="nl-NL" sz="2800" dirty="0" smtClean="0"/>
              <a:t>Maar er kan ook een afweerstoornis achter zitten</a:t>
            </a:r>
          </a:p>
          <a:p>
            <a:endParaRPr lang="nl-NL" sz="2800" dirty="0" smtClean="0"/>
          </a:p>
          <a:p>
            <a:r>
              <a:rPr lang="nl-NL" sz="2800" dirty="0" smtClean="0"/>
              <a:t>Vooral als het ‘in de familie’ zit</a:t>
            </a:r>
          </a:p>
          <a:p>
            <a:endParaRPr lang="nl-NL" sz="2800" dirty="0" smtClean="0"/>
          </a:p>
          <a:p>
            <a:r>
              <a:rPr lang="nl-NL" sz="2800" i="1" dirty="0" smtClean="0"/>
              <a:t>Pas op: </a:t>
            </a:r>
            <a:r>
              <a:rPr lang="nl-NL" sz="2800" dirty="0" smtClean="0"/>
              <a:t>‘longpatiënten’ in de familie, dat kan ook een afweerstoornis zijn!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Verdwaald in de zorg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850" y="1482725"/>
            <a:ext cx="8496300" cy="742665"/>
          </a:xfrm>
        </p:spPr>
        <p:txBody>
          <a:bodyPr/>
          <a:lstStyle/>
          <a:p>
            <a:r>
              <a:rPr lang="nl-NL" sz="2800" dirty="0" smtClean="0"/>
              <a:t>Familie in</a:t>
            </a:r>
            <a:r>
              <a:rPr lang="nl-NL" sz="2800" dirty="0" smtClean="0"/>
              <a:t> omgeving ‘</a:t>
            </a:r>
            <a:r>
              <a:rPr lang="nl-NL" sz="2800" dirty="0" err="1" smtClean="0"/>
              <a:t>s-</a:t>
            </a:r>
            <a:r>
              <a:rPr lang="nl-NL" sz="2800" dirty="0" err="1" smtClean="0"/>
              <a:t>Hertogenbosch</a:t>
            </a:r>
            <a:endParaRPr lang="nl-NL" sz="28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lum bright="-22000"/>
          </a:blip>
          <a:stretch>
            <a:fillRect/>
          </a:stretch>
        </p:blipFill>
        <p:spPr>
          <a:xfrm>
            <a:off x="642885" y="2695791"/>
            <a:ext cx="7884179" cy="32983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Altijd </a:t>
            </a:r>
            <a:r>
              <a:rPr lang="nl-NL" dirty="0" smtClean="0"/>
              <a:t>ziek – bejaarde 70-90 jaar</a:t>
            </a:r>
            <a:endParaRPr lang="nl-NL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8"/>
            <a:ext cx="8496300" cy="5232380"/>
          </a:xfrm>
        </p:spPr>
        <p:txBody>
          <a:bodyPr/>
          <a:lstStyle/>
          <a:p>
            <a:r>
              <a:rPr lang="nl-NL" sz="2800" dirty="0" smtClean="0"/>
              <a:t>Infecties komen steeds weer terug</a:t>
            </a:r>
          </a:p>
          <a:p>
            <a:r>
              <a:rPr lang="nl-NL" sz="2800" dirty="0" smtClean="0"/>
              <a:t>Oren, keel, bijholtes, hoesten, slijm …</a:t>
            </a:r>
          </a:p>
          <a:p>
            <a:endParaRPr lang="nl-NL" sz="2800" dirty="0" smtClean="0"/>
          </a:p>
          <a:p>
            <a:r>
              <a:rPr lang="nl-NL" sz="2800" dirty="0" smtClean="0"/>
              <a:t>Steeds weer antibiotica nodig, </a:t>
            </a:r>
            <a:r>
              <a:rPr lang="nl-NL" sz="2800" dirty="0" smtClean="0"/>
              <a:t>helpt maar even</a:t>
            </a:r>
          </a:p>
          <a:p>
            <a:r>
              <a:rPr lang="nl-NL" sz="2800" dirty="0" smtClean="0"/>
              <a:t>‘longpatiënt’, COPD</a:t>
            </a:r>
          </a:p>
          <a:p>
            <a:pPr>
              <a:buNone/>
            </a:pPr>
            <a:endParaRPr lang="nl-NL" sz="2800" dirty="0" smtClean="0"/>
          </a:p>
          <a:p>
            <a:r>
              <a:rPr lang="nl-NL" sz="2800" dirty="0" smtClean="0"/>
              <a:t>Het gaat </a:t>
            </a:r>
            <a:r>
              <a:rPr lang="nl-NL" sz="2800" dirty="0" smtClean="0"/>
              <a:t>toch wel hard achteruit</a:t>
            </a:r>
            <a:endParaRPr lang="nl-NL" sz="2800" dirty="0" smtClean="0"/>
          </a:p>
          <a:p>
            <a:endParaRPr lang="nl-NL" sz="2800" dirty="0" smtClean="0"/>
          </a:p>
          <a:p>
            <a:r>
              <a:rPr lang="nl-NL" sz="2800" dirty="0" smtClean="0"/>
              <a:t>Maar dat is op deze leeftijd toch normaal …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Altijd </a:t>
            </a:r>
            <a:r>
              <a:rPr lang="nl-NL" dirty="0" smtClean="0"/>
              <a:t>ziek – bejaarde 70-90 jaar</a:t>
            </a:r>
            <a:endParaRPr lang="nl-NL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7"/>
            <a:ext cx="8496300" cy="5156391"/>
          </a:xfrm>
        </p:spPr>
        <p:txBody>
          <a:bodyPr/>
          <a:lstStyle/>
          <a:p>
            <a:r>
              <a:rPr lang="nl-NL" sz="2800" dirty="0" smtClean="0"/>
              <a:t>Vaak wel helaas, maar niet altijd …</a:t>
            </a:r>
          </a:p>
          <a:p>
            <a:endParaRPr lang="nl-NL" sz="2800" dirty="0" smtClean="0"/>
          </a:p>
          <a:p>
            <a:r>
              <a:rPr lang="nl-NL" sz="2800" dirty="0" smtClean="0"/>
              <a:t>Alles gaat achteruit, en er komen ziektes bij</a:t>
            </a:r>
          </a:p>
          <a:p>
            <a:endParaRPr lang="nl-NL" sz="2800" dirty="0" smtClean="0"/>
          </a:p>
          <a:p>
            <a:r>
              <a:rPr lang="nl-NL" sz="2800" dirty="0" smtClean="0"/>
              <a:t>Maar er kan ook een afweerstoornis achter zitten</a:t>
            </a:r>
          </a:p>
          <a:p>
            <a:endParaRPr lang="nl-NL" sz="2800" dirty="0" smtClean="0"/>
          </a:p>
          <a:p>
            <a:r>
              <a:rPr lang="nl-NL" sz="2800" dirty="0" smtClean="0"/>
              <a:t>Die </a:t>
            </a:r>
            <a:r>
              <a:rPr lang="nl-NL" sz="2800" dirty="0" err="1" smtClean="0"/>
              <a:t>kán</a:t>
            </a:r>
            <a:r>
              <a:rPr lang="nl-NL" sz="2800" dirty="0" smtClean="0"/>
              <a:t> tot op hoge leeftijd nog ontstaan</a:t>
            </a:r>
          </a:p>
          <a:p>
            <a:endParaRPr lang="nl-NL" sz="2800" dirty="0" smtClean="0"/>
          </a:p>
          <a:p>
            <a:r>
              <a:rPr lang="nl-NL" sz="2800" dirty="0" smtClean="0"/>
              <a:t>Vooral als het ‘in de familie’ zit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Aantallen – registratie in Europa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392" y="1812879"/>
            <a:ext cx="6132556" cy="3321801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3625578" y="2388102"/>
            <a:ext cx="2181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antistofdeficiënties</a:t>
            </a:r>
            <a:endParaRPr lang="nl-NL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Aantallen – verdeling naar leeftijd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431" y="1823734"/>
            <a:ext cx="5811899" cy="3148112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5058440" y="2409934"/>
            <a:ext cx="694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&lt;5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6263778" y="2594600"/>
            <a:ext cx="694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000000"/>
                </a:solidFill>
              </a:rPr>
              <a:t>5-9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3234797" y="2409934"/>
            <a:ext cx="835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000000"/>
                </a:solidFill>
              </a:rPr>
              <a:t>10-15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2192715" y="2779266"/>
            <a:ext cx="835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FFFFFF"/>
                </a:solidFill>
              </a:rPr>
              <a:t>16-19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3028551" y="3289235"/>
            <a:ext cx="846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FFFFFF"/>
                </a:solidFill>
              </a:rPr>
              <a:t>20-29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4070634" y="3473901"/>
            <a:ext cx="835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FFFFFF"/>
                </a:solidFill>
              </a:rPr>
              <a:t>30-39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4906470" y="3289235"/>
            <a:ext cx="846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FFFFFF"/>
                </a:solidFill>
              </a:rPr>
              <a:t>40-49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5569057" y="3148598"/>
            <a:ext cx="101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FFFFFF"/>
                </a:solidFill>
              </a:rPr>
              <a:t>50-59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6241638" y="2963932"/>
            <a:ext cx="694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FFFFFF"/>
                </a:solidFill>
              </a:rPr>
              <a:t>&gt;59</a:t>
            </a:r>
            <a:endParaRPr lang="nl-NL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323850" y="1660901"/>
            <a:ext cx="8496300" cy="3712602"/>
          </a:xfrm>
        </p:spPr>
        <p:txBody>
          <a:bodyPr/>
          <a:lstStyle/>
          <a:p>
            <a:r>
              <a:rPr lang="nl-NL" sz="4400" dirty="0" smtClean="0"/>
              <a:t>Een verhaal </a:t>
            </a:r>
            <a:br>
              <a:rPr lang="nl-NL" sz="4400" dirty="0" smtClean="0"/>
            </a:br>
            <a:r>
              <a:rPr lang="nl-NL" sz="4400" dirty="0" smtClean="0"/>
              <a:t>voor</a:t>
            </a:r>
            <a:br>
              <a:rPr lang="nl-NL" sz="4400" dirty="0" smtClean="0"/>
            </a:br>
            <a:r>
              <a:rPr lang="nl-NL" sz="4400" dirty="0" smtClean="0"/>
              <a:t>kinderen </a:t>
            </a:r>
            <a:br>
              <a:rPr lang="nl-NL" sz="4400" dirty="0" smtClean="0"/>
            </a:br>
            <a:r>
              <a:rPr lang="nl-NL" sz="4400" dirty="0" err="1" smtClean="0"/>
              <a:t>én</a:t>
            </a:r>
            <a:r>
              <a:rPr lang="nl-NL" sz="4400" dirty="0" smtClean="0"/>
              <a:t> </a:t>
            </a:r>
            <a:br>
              <a:rPr lang="nl-NL" sz="4400" dirty="0" smtClean="0"/>
            </a:br>
            <a:r>
              <a:rPr lang="nl-NL" sz="4400" dirty="0" smtClean="0"/>
              <a:t>volwassenen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Zorgpad Immunologie</a:t>
            </a:r>
            <a:endParaRPr lang="nl-NL" dirty="0"/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</p:nvPr>
        </p:nvGraphicFramePr>
        <p:xfrm>
          <a:off x="323850" y="722615"/>
          <a:ext cx="8496300" cy="2141299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Tijdelijke aanduiding voor inhoud 4"/>
          <p:cNvGraphicFramePr>
            <a:graphicFrameLocks/>
          </p:cNvGraphicFramePr>
          <p:nvPr/>
        </p:nvGraphicFramePr>
        <p:xfrm>
          <a:off x="476250" y="3181427"/>
          <a:ext cx="8496300" cy="2141299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ekstvak 6"/>
          <p:cNvSpPr txBox="1"/>
          <p:nvPr/>
        </p:nvSpPr>
        <p:spPr>
          <a:xfrm>
            <a:off x="2474162" y="5322726"/>
            <a:ext cx="4444734" cy="830997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4800" dirty="0" smtClean="0">
                <a:solidFill>
                  <a:schemeClr val="accent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Betere zorg !</a:t>
            </a:r>
            <a:endParaRPr lang="nl-NL" sz="4800" dirty="0">
              <a:solidFill>
                <a:schemeClr val="accent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Inbreng uit de zaal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 smtClean="0"/>
              <a:t>Wat vinden </a:t>
            </a:r>
            <a:r>
              <a:rPr lang="nl-NL" sz="2800" i="1" dirty="0" smtClean="0"/>
              <a:t>jullie </a:t>
            </a:r>
            <a:r>
              <a:rPr lang="nl-NL" sz="2800" dirty="0" smtClean="0"/>
              <a:t>belangrijk in zo’n Zorgpad?</a:t>
            </a:r>
          </a:p>
          <a:p>
            <a:endParaRPr lang="nl-NL" sz="2400" dirty="0" smtClean="0"/>
          </a:p>
          <a:p>
            <a:endParaRPr lang="nl-NL" dirty="0" smtClean="0"/>
          </a:p>
          <a:p>
            <a:pPr>
              <a:buFont typeface="Wingdings" charset="2"/>
              <a:buChar char="u"/>
            </a:pPr>
            <a:r>
              <a:rPr lang="nl-NL" dirty="0" smtClean="0"/>
              <a:t>Serviceverlening</a:t>
            </a:r>
          </a:p>
          <a:p>
            <a:pPr>
              <a:buFont typeface="Wingdings" charset="2"/>
              <a:buChar char="u"/>
            </a:pPr>
            <a:endParaRPr lang="nl-NL" dirty="0" smtClean="0"/>
          </a:p>
          <a:p>
            <a:pPr>
              <a:buFont typeface="Wingdings" charset="2"/>
              <a:buChar char="u"/>
            </a:pPr>
            <a:r>
              <a:rPr lang="nl-NL" dirty="0" smtClean="0"/>
              <a:t>Aanwezige hulpverleners</a:t>
            </a:r>
          </a:p>
          <a:p>
            <a:pPr>
              <a:buFont typeface="Wingdings" charset="2"/>
              <a:buChar char="u"/>
            </a:pPr>
            <a:endParaRPr lang="nl-NL" dirty="0" smtClean="0"/>
          </a:p>
          <a:p>
            <a:pPr>
              <a:buFont typeface="Wingdings" charset="2"/>
              <a:buChar char="u"/>
            </a:pPr>
            <a:r>
              <a:rPr lang="nl-NL" dirty="0" smtClean="0"/>
              <a:t>Digitaal </a:t>
            </a:r>
            <a:r>
              <a:rPr lang="nl-NL" dirty="0" smtClean="0"/>
              <a:t>of niet</a:t>
            </a:r>
            <a:r>
              <a:rPr lang="nl-NL" dirty="0" smtClean="0"/>
              <a:t>?</a:t>
            </a:r>
          </a:p>
          <a:p>
            <a:pPr>
              <a:buFont typeface="Wingdings" charset="2"/>
              <a:buChar char="u"/>
            </a:pPr>
            <a:endParaRPr lang="nl-NL" dirty="0" smtClean="0"/>
          </a:p>
          <a:p>
            <a:pPr>
              <a:buFont typeface="Wingdings" charset="2"/>
              <a:buChar char="u"/>
            </a:pPr>
            <a:r>
              <a:rPr lang="nl-NL" dirty="0" smtClean="0"/>
              <a:t>Zelf bij de teambespreking aanwezig?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Inbreng uit de zaal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 smtClean="0"/>
              <a:t>Hoe denken </a:t>
            </a:r>
            <a:r>
              <a:rPr lang="nl-NL" sz="2800" i="1" dirty="0" smtClean="0"/>
              <a:t>jullie </a:t>
            </a:r>
            <a:r>
              <a:rPr lang="nl-NL" sz="2800" dirty="0" smtClean="0"/>
              <a:t>dat men de weg weet te vinden?</a:t>
            </a:r>
          </a:p>
          <a:p>
            <a:endParaRPr lang="nl-NL" sz="2400" dirty="0" smtClean="0"/>
          </a:p>
          <a:p>
            <a:endParaRPr lang="nl-NL" dirty="0" smtClean="0"/>
          </a:p>
          <a:p>
            <a:pPr>
              <a:buFont typeface="Wingdings" charset="2"/>
              <a:buChar char="u"/>
            </a:pPr>
            <a:r>
              <a:rPr lang="nl-NL" dirty="0" smtClean="0"/>
              <a:t>Huisarts, andere hulpverleners?</a:t>
            </a:r>
          </a:p>
          <a:p>
            <a:pPr>
              <a:buFont typeface="Wingdings" charset="2"/>
              <a:buChar char="u"/>
            </a:pPr>
            <a:endParaRPr lang="nl-NL" dirty="0" smtClean="0"/>
          </a:p>
          <a:p>
            <a:pPr>
              <a:buFont typeface="Wingdings" charset="2"/>
              <a:buChar char="u"/>
            </a:pPr>
            <a:r>
              <a:rPr lang="nl-NL" dirty="0" smtClean="0"/>
              <a:t>De website van het ziekenhuis?</a:t>
            </a:r>
          </a:p>
          <a:p>
            <a:pPr>
              <a:buFont typeface="Wingdings" charset="2"/>
              <a:buChar char="u"/>
            </a:pPr>
            <a:endParaRPr lang="nl-NL" dirty="0" smtClean="0"/>
          </a:p>
          <a:p>
            <a:pPr>
              <a:buFont typeface="Wingdings" charset="2"/>
              <a:buChar char="u"/>
            </a:pPr>
            <a:r>
              <a:rPr lang="nl-NL" dirty="0" smtClean="0"/>
              <a:t>Andere manieren via internet </a:t>
            </a:r>
            <a:r>
              <a:rPr lang="nl-NL" dirty="0" err="1" smtClean="0"/>
              <a:t>ed</a:t>
            </a:r>
            <a:r>
              <a:rPr lang="nl-NL" dirty="0" smtClean="0"/>
              <a:t>?</a:t>
            </a:r>
          </a:p>
          <a:p>
            <a:pPr>
              <a:buFont typeface="Wingdings" charset="2"/>
              <a:buChar char="u"/>
            </a:pPr>
            <a:endParaRPr lang="nl-NL" dirty="0" smtClean="0"/>
          </a:p>
          <a:p>
            <a:pPr>
              <a:buFont typeface="Wingdings" charset="2"/>
              <a:buChar char="u"/>
            </a:pPr>
            <a:r>
              <a:rPr lang="nl-NL" dirty="0" smtClean="0"/>
              <a:t>Kranten en tijdschriften?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i="1" dirty="0" smtClean="0"/>
              <a:t>el </a:t>
            </a:r>
            <a:r>
              <a:rPr lang="nl-NL" dirty="0" smtClean="0"/>
              <a:t>TIM studie</a:t>
            </a:r>
            <a:endParaRPr lang="nl-NL" dirty="0"/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</p:nvPr>
        </p:nvGraphicFramePr>
        <p:xfrm>
          <a:off x="323850" y="722615"/>
          <a:ext cx="8496300" cy="2141299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Tijdelijke aanduiding voor inhoud 4"/>
          <p:cNvGraphicFramePr>
            <a:graphicFrameLocks/>
          </p:cNvGraphicFramePr>
          <p:nvPr/>
        </p:nvGraphicFramePr>
        <p:xfrm>
          <a:off x="476250" y="3181427"/>
          <a:ext cx="8496300" cy="2141299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ekstvak 6"/>
          <p:cNvSpPr txBox="1"/>
          <p:nvPr/>
        </p:nvSpPr>
        <p:spPr>
          <a:xfrm>
            <a:off x="2474162" y="5322726"/>
            <a:ext cx="4444734" cy="830997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4800" dirty="0" smtClean="0">
                <a:solidFill>
                  <a:schemeClr val="accent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Betere zorg !</a:t>
            </a:r>
            <a:endParaRPr lang="nl-NL" sz="4800" dirty="0">
              <a:solidFill>
                <a:schemeClr val="accent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i="1" dirty="0" smtClean="0"/>
              <a:t>el</a:t>
            </a:r>
            <a:r>
              <a:rPr lang="nl-NL" dirty="0" smtClean="0"/>
              <a:t> TIM studie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4800" y="1143000"/>
            <a:ext cx="8496300" cy="5240069"/>
          </a:xfrm>
        </p:spPr>
        <p:txBody>
          <a:bodyPr/>
          <a:lstStyle/>
          <a:p>
            <a:r>
              <a:rPr lang="nl-NL" dirty="0" smtClean="0"/>
              <a:t>Bijhouden wat er gebeurt</a:t>
            </a:r>
          </a:p>
          <a:p>
            <a:r>
              <a:rPr lang="nl-NL" dirty="0" smtClean="0"/>
              <a:t>Er gebeurt niets extra</a:t>
            </a:r>
          </a:p>
          <a:p>
            <a:endParaRPr lang="nl-NL" dirty="0" smtClean="0"/>
          </a:p>
          <a:p>
            <a:r>
              <a:rPr lang="nl-NL" dirty="0" smtClean="0"/>
              <a:t>Klachten</a:t>
            </a:r>
          </a:p>
          <a:p>
            <a:r>
              <a:rPr lang="nl-NL" dirty="0" smtClean="0"/>
              <a:t>Gevolgde weg</a:t>
            </a:r>
          </a:p>
          <a:p>
            <a:r>
              <a:rPr lang="nl-NL" dirty="0" smtClean="0"/>
              <a:t>Therapie</a:t>
            </a:r>
          </a:p>
          <a:p>
            <a:r>
              <a:rPr lang="nl-NL" dirty="0" smtClean="0"/>
              <a:t>Hoe </a:t>
            </a:r>
            <a:r>
              <a:rPr lang="nl-NL" dirty="0" smtClean="0"/>
              <a:t>gaat het verder</a:t>
            </a:r>
            <a:r>
              <a:rPr lang="nl-NL" dirty="0" smtClean="0"/>
              <a:t>	</a:t>
            </a:r>
          </a:p>
          <a:p>
            <a:endParaRPr lang="nl-NL" dirty="0" smtClean="0"/>
          </a:p>
          <a:p>
            <a:r>
              <a:rPr lang="nl-NL" i="1" dirty="0" smtClean="0"/>
              <a:t>Meedoen: </a:t>
            </a:r>
            <a:r>
              <a:rPr lang="nl-NL" dirty="0" smtClean="0"/>
              <a:t>patiënten die zich aanmelden (of worden aangemeld) voor het Zorgpad Immunologie in het Jeroen Bosch Ziekenhuis te ’s-Hertogenbosch</a:t>
            </a:r>
            <a:endParaRPr lang="nl-NL" dirty="0" smtClean="0"/>
          </a:p>
          <a:p>
            <a:endParaRPr lang="nl-NL" dirty="0" smtClean="0"/>
          </a:p>
          <a:p>
            <a:r>
              <a:rPr lang="nl-NL" i="1" dirty="0" smtClean="0"/>
              <a:t>Niet </a:t>
            </a:r>
            <a:r>
              <a:rPr lang="nl-NL" i="1" dirty="0" smtClean="0"/>
              <a:t>meedoen</a:t>
            </a:r>
            <a:r>
              <a:rPr lang="nl-NL" i="1" dirty="0" smtClean="0"/>
              <a:t>:</a:t>
            </a:r>
            <a:r>
              <a:rPr lang="nl-NL" dirty="0" smtClean="0"/>
              <a:t> geen toestemming (‘</a:t>
            </a:r>
            <a:r>
              <a:rPr lang="nl-NL" dirty="0" err="1" smtClean="0"/>
              <a:t>informed</a:t>
            </a:r>
            <a:r>
              <a:rPr lang="nl-NL" dirty="0" smtClean="0"/>
              <a:t> consent</a:t>
            </a:r>
            <a:r>
              <a:rPr lang="nl-NL" dirty="0" smtClean="0"/>
              <a:t>’)</a:t>
            </a:r>
          </a:p>
          <a:p>
            <a:endParaRPr lang="nl-NL" dirty="0" smtClean="0"/>
          </a:p>
          <a:p>
            <a:r>
              <a:rPr lang="nl-NL" dirty="0" err="1" smtClean="0"/>
              <a:t>Evt</a:t>
            </a:r>
            <a:r>
              <a:rPr lang="nl-NL" dirty="0" err="1" smtClean="0"/>
              <a:t>.</a:t>
            </a:r>
            <a:r>
              <a:rPr lang="nl-NL" dirty="0" smtClean="0"/>
              <a:t> uitbreiding naar andere ziekenhuizen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Nog vragen?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 smtClean="0"/>
              <a:t>Nuttige links:</a:t>
            </a:r>
          </a:p>
          <a:p>
            <a:endParaRPr lang="nl-NL" sz="2800" dirty="0" smtClean="0"/>
          </a:p>
          <a:p>
            <a:r>
              <a:rPr lang="nl-NL" dirty="0" err="1" smtClean="0"/>
              <a:t>www.stichtingvoorafweerstoornissen.nl</a:t>
            </a:r>
            <a:endParaRPr lang="nl-NL" dirty="0" smtClean="0"/>
          </a:p>
          <a:p>
            <a:endParaRPr lang="nl-NL" dirty="0" smtClean="0"/>
          </a:p>
          <a:p>
            <a:r>
              <a:rPr lang="nl-NL" dirty="0" err="1" smtClean="0"/>
              <a:t>www.altijdziek.nl</a:t>
            </a:r>
            <a:endParaRPr lang="nl-NL" dirty="0" smtClean="0"/>
          </a:p>
          <a:p>
            <a:endParaRPr lang="nl-NL" dirty="0" smtClean="0"/>
          </a:p>
          <a:p>
            <a:r>
              <a:rPr lang="nl-NL" dirty="0" err="1" smtClean="0"/>
              <a:t>www.estherdevries.nl</a:t>
            </a:r>
            <a:endParaRPr lang="nl-NL" dirty="0" smtClean="0"/>
          </a:p>
          <a:p>
            <a:endParaRPr lang="nl-NL" dirty="0" smtClean="0"/>
          </a:p>
          <a:p>
            <a:r>
              <a:rPr lang="nl-NL" dirty="0" err="1" smtClean="0"/>
              <a:t>www.jeroenboschziekenhuis.nl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:\Jeroen Bosch Ziekenhuis\PowerPoint\_Internal\Images\Welcome_Cropp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0"/>
            <a:ext cx="9144000" cy="3429000"/>
          </a:xfrm>
          <a:prstGeom prst="rect">
            <a:avLst/>
          </a:prstGeom>
          <a:noFill/>
        </p:spPr>
      </p:pic>
      <p:pic>
        <p:nvPicPr>
          <p:cNvPr id="3079" name="Picture 7" descr="P:\Jeroen Bosch Ziekenhuis\PowerPoint\_Internal\Images\JBZ_Large_C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0813" y="1154113"/>
            <a:ext cx="6297612" cy="1116012"/>
          </a:xfrm>
          <a:prstGeom prst="rect">
            <a:avLst/>
          </a:prstGeom>
          <a:noFill/>
        </p:spPr>
      </p:pic>
      <p:sp>
        <p:nvSpPr>
          <p:cNvPr id="4" name="Rechthoek 3"/>
          <p:cNvSpPr/>
          <p:nvPr/>
        </p:nvSpPr>
        <p:spPr>
          <a:xfrm>
            <a:off x="718613" y="2270125"/>
            <a:ext cx="77067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Dank </a:t>
            </a:r>
            <a:r>
              <a:rPr lang="en-US" sz="5400" b="0" cap="none" spc="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voor</a:t>
            </a:r>
            <a:r>
              <a:rPr lang="en-US" sz="54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0" cap="none" spc="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jullie</a:t>
            </a:r>
            <a:r>
              <a:rPr lang="en-US" sz="54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0" cap="none" spc="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aandacht</a:t>
            </a:r>
            <a:r>
              <a:rPr lang="en-US" sz="54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!</a:t>
            </a:r>
            <a:endParaRPr lang="en-US" sz="54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Altijd ziek?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8"/>
            <a:ext cx="8496300" cy="4577948"/>
          </a:xfrm>
        </p:spPr>
        <p:txBody>
          <a:bodyPr/>
          <a:lstStyle/>
          <a:p>
            <a:r>
              <a:rPr lang="nl-NL" sz="2800" dirty="0" smtClean="0"/>
              <a:t>Ik neem jullie mee langs een aantal patiënten </a:t>
            </a:r>
            <a:r>
              <a:rPr lang="nl-NL" sz="1600" dirty="0" smtClean="0"/>
              <a:t>(geen echte!)</a:t>
            </a:r>
          </a:p>
          <a:p>
            <a:endParaRPr lang="nl-NL" sz="2800" dirty="0" smtClean="0"/>
          </a:p>
          <a:p>
            <a:r>
              <a:rPr lang="nl-NL" sz="2800" dirty="0" smtClean="0"/>
              <a:t>En vertel over onze afweer</a:t>
            </a:r>
          </a:p>
          <a:p>
            <a:endParaRPr lang="nl-NL" sz="2800" dirty="0" smtClean="0"/>
          </a:p>
          <a:p>
            <a:endParaRPr lang="nl-NL" sz="2800" dirty="0" smtClean="0"/>
          </a:p>
          <a:p>
            <a:r>
              <a:rPr lang="nl-NL" sz="2800" dirty="0" smtClean="0"/>
              <a:t>Dan weten jullie wanneer je je zorgen moet maken</a:t>
            </a:r>
          </a:p>
          <a:p>
            <a:endParaRPr lang="nl-NL" sz="2800" dirty="0" smtClean="0"/>
          </a:p>
          <a:p>
            <a:r>
              <a:rPr lang="nl-NL" sz="2800" dirty="0" smtClean="0"/>
              <a:t>En wat je daarmee kunt doen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Altijd </a:t>
            </a:r>
            <a:r>
              <a:rPr lang="nl-NL" sz="4000" dirty="0" smtClean="0"/>
              <a:t>ziek – peuter 1,5 jaar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8"/>
            <a:ext cx="8496300" cy="4577948"/>
          </a:xfrm>
        </p:spPr>
        <p:txBody>
          <a:bodyPr/>
          <a:lstStyle/>
          <a:p>
            <a:r>
              <a:rPr lang="nl-NL" sz="2800" dirty="0" smtClean="0"/>
              <a:t>Eerste maanden ging het wel</a:t>
            </a:r>
          </a:p>
          <a:p>
            <a:r>
              <a:rPr lang="nl-NL" sz="2800" dirty="0" smtClean="0"/>
              <a:t>Maar daarna ‘altijd’ verkouden</a:t>
            </a:r>
          </a:p>
          <a:p>
            <a:r>
              <a:rPr lang="nl-NL" sz="2800" dirty="0" smtClean="0"/>
              <a:t>Al een paar keer een l</a:t>
            </a:r>
            <a:r>
              <a:rPr lang="nl-NL" sz="2800" dirty="0" smtClean="0"/>
              <a:t>oopoor gehad</a:t>
            </a:r>
          </a:p>
          <a:p>
            <a:r>
              <a:rPr lang="nl-NL" sz="2800" dirty="0" smtClean="0"/>
              <a:t>‘Steeds weer’ koorts</a:t>
            </a:r>
          </a:p>
          <a:p>
            <a:endParaRPr lang="nl-NL" sz="2800" dirty="0" smtClean="0"/>
          </a:p>
          <a:p>
            <a:r>
              <a:rPr lang="nl-NL" sz="2800" dirty="0" smtClean="0"/>
              <a:t>Vooral in de herfst en winter</a:t>
            </a:r>
          </a:p>
          <a:p>
            <a:r>
              <a:rPr lang="nl-NL" sz="2800" dirty="0" smtClean="0"/>
              <a:t>Antibiotica doen niet veel</a:t>
            </a:r>
          </a:p>
          <a:p>
            <a:endParaRPr lang="nl-NL" sz="2800" dirty="0" smtClean="0"/>
          </a:p>
          <a:p>
            <a:r>
              <a:rPr lang="nl-NL" sz="2800" dirty="0" smtClean="0"/>
              <a:t>Is dat nog wel normaal !?!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Altijd </a:t>
            </a:r>
            <a:r>
              <a:rPr lang="nl-NL" sz="4000" dirty="0" smtClean="0"/>
              <a:t>ziek – peuter 1,5 jaar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7"/>
            <a:ext cx="8496300" cy="5156391"/>
          </a:xfrm>
        </p:spPr>
        <p:txBody>
          <a:bodyPr/>
          <a:lstStyle/>
          <a:p>
            <a:r>
              <a:rPr lang="nl-NL" sz="2800" dirty="0" smtClean="0"/>
              <a:t>Ja, dat is meestal normaal!</a:t>
            </a:r>
          </a:p>
          <a:p>
            <a:endParaRPr lang="nl-NL" sz="2800" dirty="0" smtClean="0"/>
          </a:p>
          <a:p>
            <a:r>
              <a:rPr lang="nl-NL" sz="2800" dirty="0" smtClean="0"/>
              <a:t>Risicofactoren voor infecties:</a:t>
            </a:r>
          </a:p>
          <a:p>
            <a:pPr lvl="1"/>
            <a:r>
              <a:rPr lang="nl-NL" sz="2800" dirty="0" smtClean="0"/>
              <a:t>ROKEN !!</a:t>
            </a:r>
          </a:p>
          <a:p>
            <a:pPr lvl="1"/>
            <a:r>
              <a:rPr lang="nl-NL" sz="2800" dirty="0" smtClean="0"/>
              <a:t>Kinderdagverblijf</a:t>
            </a:r>
          </a:p>
          <a:p>
            <a:pPr lvl="1"/>
            <a:r>
              <a:rPr lang="nl-NL" sz="2800" dirty="0" smtClean="0"/>
              <a:t>Aanleg voor astma, allergie</a:t>
            </a:r>
            <a:endParaRPr lang="nl-NL" sz="2800" dirty="0" smtClean="0"/>
          </a:p>
          <a:p>
            <a:endParaRPr lang="nl-NL" sz="2800" dirty="0" smtClean="0"/>
          </a:p>
          <a:p>
            <a:r>
              <a:rPr lang="nl-NL" sz="2800" dirty="0" smtClean="0"/>
              <a:t>‘Normaal’ aantal luchtweginfecties op deze leeftijd:</a:t>
            </a:r>
          </a:p>
          <a:p>
            <a:pPr lvl="1"/>
            <a:r>
              <a:rPr lang="nl-NL" sz="2800" dirty="0" smtClean="0"/>
              <a:t>8-12 per jaar!</a:t>
            </a:r>
          </a:p>
          <a:p>
            <a:pPr lvl="1"/>
            <a:r>
              <a:rPr lang="nl-NL" sz="2800" dirty="0" smtClean="0"/>
              <a:t>Meestal een virus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Buisjes en amandelen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802023"/>
            <a:ext cx="8496300" cy="4125114"/>
          </a:xfrm>
        </p:spPr>
        <p:txBody>
          <a:bodyPr/>
          <a:lstStyle/>
          <a:p>
            <a:r>
              <a:rPr lang="nl-NL" sz="2800" dirty="0" smtClean="0"/>
              <a:t>Trommelvliesbuisjes</a:t>
            </a:r>
          </a:p>
          <a:p>
            <a:endParaRPr lang="nl-NL" sz="2800" dirty="0" smtClean="0"/>
          </a:p>
          <a:p>
            <a:endParaRPr lang="nl-NL" sz="2800" dirty="0" smtClean="0"/>
          </a:p>
          <a:p>
            <a:r>
              <a:rPr lang="nl-NL" sz="2800" dirty="0" smtClean="0"/>
              <a:t>Neusamandel</a:t>
            </a:r>
          </a:p>
          <a:p>
            <a:endParaRPr lang="nl-NL" sz="2800" dirty="0" smtClean="0"/>
          </a:p>
          <a:p>
            <a:endParaRPr lang="nl-NL" sz="2800" dirty="0" smtClean="0"/>
          </a:p>
          <a:p>
            <a:r>
              <a:rPr lang="nl-NL" sz="2800" dirty="0" smtClean="0"/>
              <a:t>Keelamandelen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Buisjes en amandelen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7"/>
            <a:ext cx="8496300" cy="553635"/>
          </a:xfrm>
        </p:spPr>
        <p:txBody>
          <a:bodyPr/>
          <a:lstStyle/>
          <a:p>
            <a:r>
              <a:rPr lang="nl-NL" sz="2800" dirty="0" smtClean="0"/>
              <a:t>Trommelvliesbuisjes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rcRect r="31511"/>
          <a:stretch>
            <a:fillRect/>
          </a:stretch>
        </p:blipFill>
        <p:spPr>
          <a:xfrm>
            <a:off x="1179047" y="2701384"/>
            <a:ext cx="2565936" cy="21717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rcRect b="13879"/>
          <a:stretch>
            <a:fillRect/>
          </a:stretch>
        </p:blipFill>
        <p:spPr>
          <a:xfrm>
            <a:off x="4572000" y="2612484"/>
            <a:ext cx="3594100" cy="19468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Buisjes en amandelen</a:t>
            </a:r>
            <a:endParaRPr lang="nl-NL" sz="4000" dirty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23850" y="1324377"/>
            <a:ext cx="8496300" cy="553635"/>
          </a:xfrm>
        </p:spPr>
        <p:txBody>
          <a:bodyPr/>
          <a:lstStyle/>
          <a:p>
            <a:r>
              <a:rPr lang="nl-NL" sz="2800" dirty="0" smtClean="0"/>
              <a:t>Neusamandel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550" y="2532805"/>
            <a:ext cx="3390900" cy="240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ardontwerp">
  <a:themeElements>
    <a:clrScheme name="">
      <a:dk1>
        <a:srgbClr val="000000"/>
      </a:dk1>
      <a:lt1>
        <a:srgbClr val="FFFFFF"/>
      </a:lt1>
      <a:dk2>
        <a:srgbClr val="007DAD"/>
      </a:dk2>
      <a:lt2>
        <a:srgbClr val="808080"/>
      </a:lt2>
      <a:accent1>
        <a:srgbClr val="9E005D"/>
      </a:accent1>
      <a:accent2>
        <a:srgbClr val="00AAAD"/>
      </a:accent2>
      <a:accent3>
        <a:srgbClr val="FFFFFF"/>
      </a:accent3>
      <a:accent4>
        <a:srgbClr val="000000"/>
      </a:accent4>
      <a:accent5>
        <a:srgbClr val="CCAAB6"/>
      </a:accent5>
      <a:accent6>
        <a:srgbClr val="009A9C"/>
      </a:accent6>
      <a:hlink>
        <a:srgbClr val="8CC63F"/>
      </a:hlink>
      <a:folHlink>
        <a:srgbClr val="FCAF17"/>
      </a:folHlink>
    </a:clrScheme>
    <a:fontScheme name="Standaardontwer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BZ">
  <a:themeElements>
    <a:clrScheme name="">
      <a:dk1>
        <a:srgbClr val="000000"/>
      </a:dk1>
      <a:lt1>
        <a:srgbClr val="FFFFFF"/>
      </a:lt1>
      <a:dk2>
        <a:srgbClr val="007DAD"/>
      </a:dk2>
      <a:lt2>
        <a:srgbClr val="808080"/>
      </a:lt2>
      <a:accent1>
        <a:srgbClr val="9E005D"/>
      </a:accent1>
      <a:accent2>
        <a:srgbClr val="00AAAD"/>
      </a:accent2>
      <a:accent3>
        <a:srgbClr val="FFFFFF"/>
      </a:accent3>
      <a:accent4>
        <a:srgbClr val="000000"/>
      </a:accent4>
      <a:accent5>
        <a:srgbClr val="CCAAB6"/>
      </a:accent5>
      <a:accent6>
        <a:srgbClr val="009A9C"/>
      </a:accent6>
      <a:hlink>
        <a:srgbClr val="8CC63F"/>
      </a:hlink>
      <a:folHlink>
        <a:srgbClr val="FCAF17"/>
      </a:folHlink>
    </a:clrScheme>
    <a:fontScheme name="Standaardontwer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2886</TotalTime>
  <Words>1118</Words>
  <Application>Microsoft Macintosh PowerPoint</Application>
  <PresentationFormat>Diavoorstelling (4:3)</PresentationFormat>
  <Paragraphs>274</Paragraphs>
  <Slides>36</Slides>
  <Notes>2</Notes>
  <HiddenSlides>0</HiddenSlides>
  <MMClips>0</MMClips>
  <ScaleCrop>false</ScaleCrop>
  <HeadingPairs>
    <vt:vector size="4" baseType="variant">
      <vt:variant>
        <vt:lpstr>Ontwerpsjabloon</vt:lpstr>
      </vt:variant>
      <vt:variant>
        <vt:i4>2</vt:i4>
      </vt:variant>
      <vt:variant>
        <vt:lpstr>Diatitels</vt:lpstr>
      </vt:variant>
      <vt:variant>
        <vt:i4>36</vt:i4>
      </vt:variant>
    </vt:vector>
  </HeadingPairs>
  <TitlesOfParts>
    <vt:vector size="38" baseType="lpstr">
      <vt:lpstr>Standaardontwerp</vt:lpstr>
      <vt:lpstr>JBZ</vt:lpstr>
      <vt:lpstr>Dia 1</vt:lpstr>
      <vt:lpstr>Altijd ziek, kan dat niet beter?  Zorgpad Immunologie &amp; el TIM studie</vt:lpstr>
      <vt:lpstr>Een verhaal  voor kinderen  én  volwassenen</vt:lpstr>
      <vt:lpstr>Altijd ziek?</vt:lpstr>
      <vt:lpstr>Altijd ziek – peuter 1,5 jaar</vt:lpstr>
      <vt:lpstr>Altijd ziek – peuter 1,5 jaar</vt:lpstr>
      <vt:lpstr>Buisjes en amandelen</vt:lpstr>
      <vt:lpstr>Buisjes en amandelen</vt:lpstr>
      <vt:lpstr>Buisjes en amandelen</vt:lpstr>
      <vt:lpstr>Buisjes en amandelen</vt:lpstr>
      <vt:lpstr>Altijd ziek – kleuter 5 jaar</vt:lpstr>
      <vt:lpstr>Altijd ziek – kleuter 5 jaar</vt:lpstr>
      <vt:lpstr>Altijd ziek – schoolkind 9 jaar</vt:lpstr>
      <vt:lpstr>Altijd ziek – schoolkind 9 jaar</vt:lpstr>
      <vt:lpstr>Denk aan een afweerstoornis …</vt:lpstr>
      <vt:lpstr>De Altijdziek.nl campagne</vt:lpstr>
      <vt:lpstr>Altijd ziek – tiener 15 jaar</vt:lpstr>
      <vt:lpstr>Altijd ziek – tiener 15 jaar</vt:lpstr>
      <vt:lpstr>Dia 19</vt:lpstr>
      <vt:lpstr>Altijd ziek – volwassene 20-30 jaar</vt:lpstr>
      <vt:lpstr>Altijd ziek – volwassene 20-30 jaar</vt:lpstr>
      <vt:lpstr>Het kan beter!</vt:lpstr>
      <vt:lpstr>Altijd ziek – volwassene 40-60 jaar</vt:lpstr>
      <vt:lpstr>Altijd ziek – volwassene 40-60 jaar</vt:lpstr>
      <vt:lpstr>Verdwaald in de zorg</vt:lpstr>
      <vt:lpstr>Altijd ziek – bejaarde 70-90 jaar</vt:lpstr>
      <vt:lpstr>Altijd ziek – bejaarde 70-90 jaar</vt:lpstr>
      <vt:lpstr>Aantallen – registratie in Europa</vt:lpstr>
      <vt:lpstr>Aantallen – verdeling naar leeftijd</vt:lpstr>
      <vt:lpstr>Zorgpad Immunologie</vt:lpstr>
      <vt:lpstr>Inbreng uit de zaal</vt:lpstr>
      <vt:lpstr>Inbreng uit de zaal</vt:lpstr>
      <vt:lpstr>el TIM studie</vt:lpstr>
      <vt:lpstr>el TIM studie</vt:lpstr>
      <vt:lpstr>Nog vragen?</vt:lpstr>
      <vt:lpstr>Dia 36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Esther de Vries</dc:creator>
  <cp:lastModifiedBy>Esther de Vries</cp:lastModifiedBy>
  <cp:revision>23</cp:revision>
  <dcterms:created xsi:type="dcterms:W3CDTF">2011-11-18T08:41:43Z</dcterms:created>
  <dcterms:modified xsi:type="dcterms:W3CDTF">2011-11-18T09:47:52Z</dcterms:modified>
</cp:coreProperties>
</file>